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</p:sldIdLst>
  <p:sldSz cx="18288000" cy="10287000"/>
  <p:notesSz cx="6858000" cy="9144000"/>
  <p:embeddedFontLst>
    <p:embeddedFont>
      <p:font typeface="Aileron Heavy" panose="020B0604020202020204" charset="0"/>
      <p:regular r:id="rId12"/>
    </p:embeddedFont>
    <p:embeddedFont>
      <p:font typeface="Aileron Regular" panose="020B0604020202020204" charset="0"/>
      <p:regular r:id="rId13"/>
    </p:embeddedFont>
    <p:embeddedFont>
      <p:font typeface="Aileron Regular Bold" panose="020B0604020202020204" charset="0"/>
      <p:regular r:id="rId14"/>
    </p:embeddedFont>
    <p:embeddedFont>
      <p:font typeface="Barlow Bold" panose="020B0604020202020204" charset="0"/>
      <p:regular r:id="rId15"/>
    </p:embeddedFont>
    <p:embeddedFont>
      <p:font typeface="Barlow Medium" panose="00000600000000000000" pitchFamily="2" charset="0"/>
      <p:regular r:id="rId16"/>
    </p:embeddedFont>
    <p:embeddedFont>
      <p:font typeface="Barlow Medium Bold" panose="020B0604020202020204" charset="0"/>
      <p:regular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HK Grotesk Light" panose="020B0604020202020204" charset="0"/>
      <p:regular r:id="rId22"/>
    </p:embeddedFont>
    <p:embeddedFont>
      <p:font typeface="Montserrat" panose="00000500000000000000" pitchFamily="2" charset="0"/>
      <p:regular r:id="rId23"/>
    </p:embeddedFont>
    <p:embeddedFont>
      <p:font typeface="Montserrat Bold" panose="020B0604020202020204" charset="0"/>
      <p:regular r:id="rId24"/>
    </p:embeddedFont>
    <p:embeddedFont>
      <p:font typeface="Montserrat Extra-Bold" panose="020B0604020202020204" charset="0"/>
      <p:regular r:id="rId25"/>
    </p:embeddedFont>
    <p:embeddedFont>
      <p:font typeface="Oswald" panose="00000500000000000000" pitchFamily="2" charset="0"/>
      <p:regular r:id="rId26"/>
    </p:embeddedFont>
    <p:embeddedFont>
      <p:font typeface="Oswald Bold" panose="020B0604020202020204" charset="0"/>
      <p:regular r:id="rId27"/>
    </p:embeddedFont>
    <p:embeddedFont>
      <p:font typeface="Poppins Medium" panose="00000600000000000000" pitchFamily="2" charset="0"/>
      <p:regular r:id="rId28"/>
    </p:embeddedFont>
    <p:embeddedFont>
      <p:font typeface="Telegraf" panose="020B0604020202020204" charset="0"/>
      <p:regular r:id="rId29"/>
    </p:embeddedFont>
    <p:embeddedFont>
      <p:font typeface="Telegraf Bold" panose="020B0604020202020204" charset="0"/>
      <p:regular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9" d="100"/>
          <a:sy n="39" d="100"/>
        </p:scale>
        <p:origin x="94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font" Target="fonts/font15.fntdata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font" Target="fonts/font14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29" Type="http://schemas.openxmlformats.org/officeDocument/2006/relationships/font" Target="fonts/font1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3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28" Type="http://schemas.openxmlformats.org/officeDocument/2006/relationships/font" Target="fonts/font17.fntdata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font" Target="fonts/font16.fntdata"/><Relationship Id="rId30" Type="http://schemas.openxmlformats.org/officeDocument/2006/relationships/font" Target="fonts/font19.fntdata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7" Type="http://schemas.openxmlformats.org/officeDocument/2006/relationships/image" Target="../media/image18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69A9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n 27">
            <a:extLst>
              <a:ext uri="{FF2B5EF4-FFF2-40B4-BE49-F238E27FC236}">
                <a16:creationId xmlns:a16="http://schemas.microsoft.com/office/drawing/2014/main" id="{EC2BBDF3-F1E1-A187-4098-86AB9625AD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29" name="TextBox 11">
            <a:extLst>
              <a:ext uri="{FF2B5EF4-FFF2-40B4-BE49-F238E27FC236}">
                <a16:creationId xmlns:a16="http://schemas.microsoft.com/office/drawing/2014/main" id="{0F33C70C-577F-F019-6B2C-07FDBA22FD42}"/>
              </a:ext>
            </a:extLst>
          </p:cNvPr>
          <p:cNvSpPr txBox="1"/>
          <p:nvPr/>
        </p:nvSpPr>
        <p:spPr>
          <a:xfrm>
            <a:off x="1956909" y="618124"/>
            <a:ext cx="3369660" cy="10292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59"/>
              </a:lnSpc>
            </a:pPr>
            <a:r>
              <a:rPr lang="en-US" sz="2971" dirty="0">
                <a:solidFill>
                  <a:srgbClr val="000000"/>
                </a:solidFill>
                <a:latin typeface="Montserrat Bold"/>
              </a:rPr>
              <a:t>LOGO DE LA EMPRESA </a:t>
            </a:r>
          </a:p>
        </p:txBody>
      </p:sp>
      <p:sp>
        <p:nvSpPr>
          <p:cNvPr id="30" name="TextBox 12">
            <a:extLst>
              <a:ext uri="{FF2B5EF4-FFF2-40B4-BE49-F238E27FC236}">
                <a16:creationId xmlns:a16="http://schemas.microsoft.com/office/drawing/2014/main" id="{E7CFDF84-B6C7-96AF-E5F3-125116870C83}"/>
              </a:ext>
            </a:extLst>
          </p:cNvPr>
          <p:cNvSpPr txBox="1"/>
          <p:nvPr/>
        </p:nvSpPr>
        <p:spPr>
          <a:xfrm>
            <a:off x="1028700" y="4104264"/>
            <a:ext cx="7839556" cy="15166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1388"/>
              </a:lnSpc>
            </a:pPr>
            <a:r>
              <a:rPr lang="en-US" sz="11621" dirty="0">
                <a:solidFill>
                  <a:srgbClr val="000000"/>
                </a:solidFill>
                <a:latin typeface="Oswald Bold"/>
              </a:rPr>
              <a:t>REPORTE</a:t>
            </a:r>
          </a:p>
        </p:txBody>
      </p:sp>
      <p:sp>
        <p:nvSpPr>
          <p:cNvPr id="31" name="TextBox 13">
            <a:extLst>
              <a:ext uri="{FF2B5EF4-FFF2-40B4-BE49-F238E27FC236}">
                <a16:creationId xmlns:a16="http://schemas.microsoft.com/office/drawing/2014/main" id="{8D8DE704-853A-B737-6E5E-15443D518F2F}"/>
              </a:ext>
            </a:extLst>
          </p:cNvPr>
          <p:cNvSpPr txBox="1"/>
          <p:nvPr/>
        </p:nvSpPr>
        <p:spPr>
          <a:xfrm>
            <a:off x="931070" y="5728787"/>
            <a:ext cx="8595738" cy="15166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1388"/>
              </a:lnSpc>
            </a:pPr>
            <a:r>
              <a:rPr lang="en-US" sz="11621" dirty="0">
                <a:solidFill>
                  <a:srgbClr val="000000"/>
                </a:solidFill>
                <a:latin typeface="Oswald"/>
              </a:rPr>
              <a:t>SECUESTRO</a:t>
            </a:r>
          </a:p>
        </p:txBody>
      </p:sp>
      <p:sp>
        <p:nvSpPr>
          <p:cNvPr id="32" name="TextBox 14">
            <a:extLst>
              <a:ext uri="{FF2B5EF4-FFF2-40B4-BE49-F238E27FC236}">
                <a16:creationId xmlns:a16="http://schemas.microsoft.com/office/drawing/2014/main" id="{B97EA361-C36B-AD5E-36D6-80B33BA0BBA6}"/>
              </a:ext>
            </a:extLst>
          </p:cNvPr>
          <p:cNvSpPr txBox="1"/>
          <p:nvPr/>
        </p:nvSpPr>
        <p:spPr>
          <a:xfrm>
            <a:off x="283322" y="8471392"/>
            <a:ext cx="8595738" cy="5363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16"/>
              </a:lnSpc>
            </a:pPr>
            <a:r>
              <a:rPr lang="en-US" sz="4200">
                <a:solidFill>
                  <a:srgbClr val="000000"/>
                </a:solidFill>
                <a:latin typeface="Oswald"/>
              </a:rPr>
              <a:t>SEGURIDAD PATRIMONIAL</a:t>
            </a:r>
          </a:p>
        </p:txBody>
      </p:sp>
      <p:sp>
        <p:nvSpPr>
          <p:cNvPr id="33" name="TextBox 15">
            <a:extLst>
              <a:ext uri="{FF2B5EF4-FFF2-40B4-BE49-F238E27FC236}">
                <a16:creationId xmlns:a16="http://schemas.microsoft.com/office/drawing/2014/main" id="{2132BBAD-90A8-D864-060D-003CD7D2A088}"/>
              </a:ext>
            </a:extLst>
          </p:cNvPr>
          <p:cNvSpPr txBox="1"/>
          <p:nvPr/>
        </p:nvSpPr>
        <p:spPr>
          <a:xfrm>
            <a:off x="283322" y="9303049"/>
            <a:ext cx="8595738" cy="4815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528"/>
              </a:lnSpc>
            </a:pPr>
            <a:r>
              <a:rPr lang="en-US" sz="3600">
                <a:solidFill>
                  <a:srgbClr val="000000"/>
                </a:solidFill>
                <a:latin typeface="Oswald"/>
              </a:rPr>
              <a:t>ELABORADO POR XXX XXXXX, GERENTE DEL ÁREA</a:t>
            </a:r>
          </a:p>
        </p:txBody>
      </p:sp>
      <p:sp>
        <p:nvSpPr>
          <p:cNvPr id="34" name="TextBox 16">
            <a:extLst>
              <a:ext uri="{FF2B5EF4-FFF2-40B4-BE49-F238E27FC236}">
                <a16:creationId xmlns:a16="http://schemas.microsoft.com/office/drawing/2014/main" id="{4F1643BD-F18C-E9C7-E769-0A08BB1193D8}"/>
              </a:ext>
            </a:extLst>
          </p:cNvPr>
          <p:cNvSpPr txBox="1"/>
          <p:nvPr/>
        </p:nvSpPr>
        <p:spPr>
          <a:xfrm>
            <a:off x="0" y="2569020"/>
            <a:ext cx="6677781" cy="5363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16"/>
              </a:lnSpc>
            </a:pPr>
            <a:r>
              <a:rPr lang="en-US" sz="4200">
                <a:solidFill>
                  <a:srgbClr val="000000"/>
                </a:solidFill>
                <a:latin typeface="Oswald"/>
              </a:rPr>
              <a:t>MAR, 2024</a:t>
            </a:r>
          </a:p>
        </p:txBody>
      </p:sp>
      <p:grpSp>
        <p:nvGrpSpPr>
          <p:cNvPr id="35" name="Group 17">
            <a:extLst>
              <a:ext uri="{FF2B5EF4-FFF2-40B4-BE49-F238E27FC236}">
                <a16:creationId xmlns:a16="http://schemas.microsoft.com/office/drawing/2014/main" id="{20966150-7D50-855D-0FAB-FB6537E864BA}"/>
              </a:ext>
            </a:extLst>
          </p:cNvPr>
          <p:cNvGrpSpPr/>
          <p:nvPr/>
        </p:nvGrpSpPr>
        <p:grpSpPr>
          <a:xfrm>
            <a:off x="218101" y="400711"/>
            <a:ext cx="1521188" cy="1521188"/>
            <a:chOff x="0" y="0"/>
            <a:chExt cx="2028250" cy="2028250"/>
          </a:xfrm>
        </p:grpSpPr>
        <p:grpSp>
          <p:nvGrpSpPr>
            <p:cNvPr id="36" name="Group 18">
              <a:extLst>
                <a:ext uri="{FF2B5EF4-FFF2-40B4-BE49-F238E27FC236}">
                  <a16:creationId xmlns:a16="http://schemas.microsoft.com/office/drawing/2014/main" id="{678E5802-8BA3-16E2-9D69-21ECE782BE4B}"/>
                </a:ext>
              </a:extLst>
            </p:cNvPr>
            <p:cNvGrpSpPr/>
            <p:nvPr/>
          </p:nvGrpSpPr>
          <p:grpSpPr>
            <a:xfrm>
              <a:off x="0" y="0"/>
              <a:ext cx="2028250" cy="2028250"/>
              <a:chOff x="0" y="0"/>
              <a:chExt cx="812800" cy="812800"/>
            </a:xfrm>
          </p:grpSpPr>
          <p:sp>
            <p:nvSpPr>
              <p:cNvPr id="43" name="Freeform 19">
                <a:extLst>
                  <a:ext uri="{FF2B5EF4-FFF2-40B4-BE49-F238E27FC236}">
                    <a16:creationId xmlns:a16="http://schemas.microsoft.com/office/drawing/2014/main" id="{46EABE8B-3F89-5717-EF4D-F5C0CF4C8F77}"/>
                  </a:ext>
                </a:extLst>
              </p:cNvPr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263E51"/>
              </a:solidFill>
            </p:spPr>
          </p:sp>
          <p:sp>
            <p:nvSpPr>
              <p:cNvPr id="44" name="TextBox 20">
                <a:extLst>
                  <a:ext uri="{FF2B5EF4-FFF2-40B4-BE49-F238E27FC236}">
                    <a16:creationId xmlns:a16="http://schemas.microsoft.com/office/drawing/2014/main" id="{46E26F6C-6FD7-F79A-0EC2-E7AB55E4FBBA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54"/>
                  </a:lnSpc>
                </a:pPr>
                <a:endParaRPr/>
              </a:p>
            </p:txBody>
          </p:sp>
        </p:grpSp>
        <p:grpSp>
          <p:nvGrpSpPr>
            <p:cNvPr id="37" name="Group 21">
              <a:extLst>
                <a:ext uri="{FF2B5EF4-FFF2-40B4-BE49-F238E27FC236}">
                  <a16:creationId xmlns:a16="http://schemas.microsoft.com/office/drawing/2014/main" id="{01D1922C-32CB-3920-8B2B-195B6A6ADCAF}"/>
                </a:ext>
              </a:extLst>
            </p:cNvPr>
            <p:cNvGrpSpPr/>
            <p:nvPr/>
          </p:nvGrpSpPr>
          <p:grpSpPr>
            <a:xfrm>
              <a:off x="144642" y="150461"/>
              <a:ext cx="1727329" cy="1727329"/>
              <a:chOff x="0" y="0"/>
              <a:chExt cx="812800" cy="812800"/>
            </a:xfrm>
          </p:grpSpPr>
          <p:sp>
            <p:nvSpPr>
              <p:cNvPr id="41" name="Freeform 22">
                <a:extLst>
                  <a:ext uri="{FF2B5EF4-FFF2-40B4-BE49-F238E27FC236}">
                    <a16:creationId xmlns:a16="http://schemas.microsoft.com/office/drawing/2014/main" id="{A0FBDFBA-F1B3-9833-2630-A319FE123B24}"/>
                  </a:ext>
                </a:extLst>
              </p:cNvPr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42" name="TextBox 23">
                <a:extLst>
                  <a:ext uri="{FF2B5EF4-FFF2-40B4-BE49-F238E27FC236}">
                    <a16:creationId xmlns:a16="http://schemas.microsoft.com/office/drawing/2014/main" id="{B2FA9C02-BA3F-8513-B66B-074CC2C6197F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54"/>
                  </a:lnSpc>
                </a:pPr>
                <a:endParaRPr/>
              </a:p>
            </p:txBody>
          </p:sp>
        </p:grpSp>
        <p:grpSp>
          <p:nvGrpSpPr>
            <p:cNvPr id="38" name="Group 24">
              <a:extLst>
                <a:ext uri="{FF2B5EF4-FFF2-40B4-BE49-F238E27FC236}">
                  <a16:creationId xmlns:a16="http://schemas.microsoft.com/office/drawing/2014/main" id="{B7070CE2-A78F-6685-2927-9B54D2ACEDC2}"/>
                </a:ext>
              </a:extLst>
            </p:cNvPr>
            <p:cNvGrpSpPr/>
            <p:nvPr/>
          </p:nvGrpSpPr>
          <p:grpSpPr>
            <a:xfrm>
              <a:off x="708796" y="769120"/>
              <a:ext cx="483658" cy="483658"/>
              <a:chOff x="0" y="0"/>
              <a:chExt cx="812800" cy="812800"/>
            </a:xfrm>
          </p:grpSpPr>
          <p:sp>
            <p:nvSpPr>
              <p:cNvPr id="39" name="Freeform 25">
                <a:extLst>
                  <a:ext uri="{FF2B5EF4-FFF2-40B4-BE49-F238E27FC236}">
                    <a16:creationId xmlns:a16="http://schemas.microsoft.com/office/drawing/2014/main" id="{7E03DD09-A82E-3DBB-F039-CD4D4181CB5E}"/>
                  </a:ext>
                </a:extLst>
              </p:cNvPr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284E83"/>
              </a:solidFill>
            </p:spPr>
          </p:sp>
          <p:sp>
            <p:nvSpPr>
              <p:cNvPr id="40" name="TextBox 26">
                <a:extLst>
                  <a:ext uri="{FF2B5EF4-FFF2-40B4-BE49-F238E27FC236}">
                    <a16:creationId xmlns:a16="http://schemas.microsoft.com/office/drawing/2014/main" id="{B67349F9-F764-21B8-165F-1FBED889A3BB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54"/>
                  </a:lnSpc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69A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3495675"/>
            <a:ext cx="16230600" cy="6279276"/>
            <a:chOff x="0" y="0"/>
            <a:chExt cx="4274726" cy="165380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1653801"/>
            </a:xfrm>
            <a:custGeom>
              <a:avLst/>
              <a:gdLst/>
              <a:ahLst/>
              <a:cxnLst/>
              <a:rect l="l" t="t" r="r" b="b"/>
              <a:pathLst>
                <a:path w="4274726" h="1653801">
                  <a:moveTo>
                    <a:pt x="0" y="0"/>
                  </a:moveTo>
                  <a:lnTo>
                    <a:pt x="4274726" y="0"/>
                  </a:lnTo>
                  <a:lnTo>
                    <a:pt x="4274726" y="1653801"/>
                  </a:lnTo>
                  <a:lnTo>
                    <a:pt x="0" y="1653801"/>
                  </a:lnTo>
                  <a:close/>
                </a:path>
              </a:pathLst>
            </a:custGeom>
            <a:solidFill>
              <a:srgbClr val="37C9E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4"/>
                </a:lnSpc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flipV="1">
            <a:off x="-619181" y="-394954"/>
            <a:ext cx="10731895" cy="7753794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549860" y="729395"/>
            <a:ext cx="1521188" cy="1521188"/>
            <a:chOff x="0" y="0"/>
            <a:chExt cx="2028250" cy="2028250"/>
          </a:xfrm>
        </p:grpSpPr>
        <p:grpSp>
          <p:nvGrpSpPr>
            <p:cNvPr id="7" name="Group 7"/>
            <p:cNvGrpSpPr/>
            <p:nvPr/>
          </p:nvGrpSpPr>
          <p:grpSpPr>
            <a:xfrm>
              <a:off x="0" y="0"/>
              <a:ext cx="2028250" cy="2028250"/>
              <a:chOff x="0" y="0"/>
              <a:chExt cx="812800" cy="8128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263E51"/>
              </a:solidFill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54"/>
                  </a:lnSpc>
                </a:pPr>
                <a:endParaRPr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>
              <a:off x="144642" y="150461"/>
              <a:ext cx="1727329" cy="1727329"/>
              <a:chOff x="0" y="0"/>
              <a:chExt cx="812800" cy="8128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54"/>
                  </a:lnSpc>
                </a:pPr>
                <a:endParaRPr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708796" y="769120"/>
              <a:ext cx="483658" cy="483658"/>
              <a:chOff x="0" y="0"/>
              <a:chExt cx="812800" cy="8128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284E83"/>
              </a:solidFill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54"/>
                  </a:lnSpc>
                </a:pPr>
                <a:endParaRPr/>
              </a:p>
            </p:txBody>
          </p:sp>
        </p:grpSp>
      </p:grpSp>
      <p:grpSp>
        <p:nvGrpSpPr>
          <p:cNvPr id="16" name="Group 16"/>
          <p:cNvGrpSpPr/>
          <p:nvPr/>
        </p:nvGrpSpPr>
        <p:grpSpPr>
          <a:xfrm>
            <a:off x="6919538" y="239195"/>
            <a:ext cx="11368462" cy="1693310"/>
            <a:chOff x="0" y="0"/>
            <a:chExt cx="2994163" cy="445975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994163" cy="445975"/>
            </a:xfrm>
            <a:custGeom>
              <a:avLst/>
              <a:gdLst/>
              <a:ahLst/>
              <a:cxnLst/>
              <a:rect l="l" t="t" r="r" b="b"/>
              <a:pathLst>
                <a:path w="2994163" h="445975">
                  <a:moveTo>
                    <a:pt x="0" y="0"/>
                  </a:moveTo>
                  <a:lnTo>
                    <a:pt x="2994163" y="0"/>
                  </a:lnTo>
                  <a:lnTo>
                    <a:pt x="2994163" y="445975"/>
                  </a:lnTo>
                  <a:lnTo>
                    <a:pt x="0" y="445975"/>
                  </a:lnTo>
                  <a:close/>
                </a:path>
              </a:pathLst>
            </a:custGeom>
            <a:solidFill>
              <a:srgbClr val="2C92D5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4"/>
                </a:lnSpc>
              </a:pPr>
              <a:endParaRPr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1310454" y="3939719"/>
            <a:ext cx="15525613" cy="56942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769"/>
              </a:lnSpc>
            </a:pPr>
            <a:r>
              <a:rPr lang="en-US" sz="2692" spc="134">
                <a:solidFill>
                  <a:srgbClr val="191919"/>
                </a:solidFill>
                <a:latin typeface="Aileron Regular"/>
              </a:rPr>
              <a:t>El día 17 de Marzo del 2019, se recibe llamada al centro operativo de atención a emergencias de la compañía por parte de la C. XXXX XXXX, mama del colaborador XXXX XXXX, informando que estaba secuestrado y que exigían un rescate de 2 MM de pesos.</a:t>
            </a:r>
          </a:p>
          <a:p>
            <a:pPr algn="just">
              <a:lnSpc>
                <a:spcPts val="3769"/>
              </a:lnSpc>
            </a:pPr>
            <a:endParaRPr lang="en-US" sz="2692" spc="134">
              <a:solidFill>
                <a:srgbClr val="191919"/>
              </a:solidFill>
              <a:latin typeface="Aileron Regular"/>
            </a:endParaRPr>
          </a:p>
          <a:p>
            <a:pPr algn="just">
              <a:lnSpc>
                <a:spcPts val="3769"/>
              </a:lnSpc>
            </a:pPr>
            <a:r>
              <a:rPr lang="en-US" sz="2692" spc="134">
                <a:solidFill>
                  <a:srgbClr val="191919"/>
                </a:solidFill>
                <a:latin typeface="Aileron Regular"/>
              </a:rPr>
              <a:t>Se da informes al área de RH, así como al personal de atención de incidentes del área de seguridad para dar seguimiento.</a:t>
            </a:r>
          </a:p>
          <a:p>
            <a:pPr algn="just">
              <a:lnSpc>
                <a:spcPts val="3769"/>
              </a:lnSpc>
            </a:pPr>
            <a:endParaRPr lang="en-US" sz="2692" spc="134">
              <a:solidFill>
                <a:srgbClr val="191919"/>
              </a:solidFill>
              <a:latin typeface="Aileron Regular"/>
            </a:endParaRPr>
          </a:p>
          <a:p>
            <a:pPr algn="just">
              <a:lnSpc>
                <a:spcPts val="3769"/>
              </a:lnSpc>
              <a:spcBef>
                <a:spcPct val="0"/>
              </a:spcBef>
            </a:pPr>
            <a:r>
              <a:rPr lang="en-US" sz="2692" spc="134">
                <a:solidFill>
                  <a:srgbClr val="191919"/>
                </a:solidFill>
                <a:latin typeface="Aileron Regular"/>
              </a:rPr>
              <a:t>El área de seguridad se pone en contacto con la familia del empleado, después de verificación de información se le dan las recomendaciones a seguir y después de 2 horas logran recuperar al empleado, quien estaba hospedado en un hotel cercano a las instalaciones de la empresa. El empleado se encuentra sin lesiones y se procede  levantar la denuncia por parte del empleado en compañía del área de Seguridad corporativa.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155146" y="540396"/>
            <a:ext cx="12132854" cy="1392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0408"/>
              </a:lnSpc>
            </a:pPr>
            <a:r>
              <a:rPr lang="en-US" sz="10621">
                <a:solidFill>
                  <a:srgbClr val="000000"/>
                </a:solidFill>
                <a:latin typeface="Oswald Bold"/>
              </a:rPr>
              <a:t>RESUMEN EJECUTIVO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69A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4283211"/>
            <a:ext cx="4554551" cy="1720578"/>
            <a:chOff x="0" y="0"/>
            <a:chExt cx="6072735" cy="2294104"/>
          </a:xfrm>
        </p:grpSpPr>
        <p:sp>
          <p:nvSpPr>
            <p:cNvPr id="3" name="TextBox 3"/>
            <p:cNvSpPr txBox="1"/>
            <p:nvPr/>
          </p:nvSpPr>
          <p:spPr>
            <a:xfrm>
              <a:off x="0" y="-58843"/>
              <a:ext cx="6072735" cy="155536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4716"/>
                </a:lnSpc>
                <a:spcBef>
                  <a:spcPct val="0"/>
                </a:spcBef>
              </a:pPr>
              <a:r>
                <a:rPr lang="en-US" sz="3600">
                  <a:solidFill>
                    <a:srgbClr val="191919"/>
                  </a:solidFill>
                  <a:latin typeface="Aileron Heavy"/>
                </a:rPr>
                <a:t>FASES DEL INCIDENTE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1811504"/>
              <a:ext cx="6072735" cy="41740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695"/>
                </a:lnSpc>
              </a:pPr>
              <a:r>
                <a:rPr lang="en-US" sz="1925" spc="96">
                  <a:solidFill>
                    <a:srgbClr val="191919"/>
                  </a:solidFill>
                  <a:latin typeface="Aileron Regular"/>
                </a:rPr>
                <a:t>SECUESTRO VIRTUAL</a:t>
              </a:r>
            </a:p>
          </p:txBody>
        </p:sp>
      </p:grpSp>
      <p:sp>
        <p:nvSpPr>
          <p:cNvPr id="5" name="AutoShape 5"/>
          <p:cNvSpPr/>
          <p:nvPr/>
        </p:nvSpPr>
        <p:spPr>
          <a:xfrm>
            <a:off x="6494574" y="972022"/>
            <a:ext cx="10764726" cy="1644902"/>
          </a:xfrm>
          <a:prstGeom prst="rect">
            <a:avLst/>
          </a:prstGeom>
          <a:solidFill>
            <a:srgbClr val="FFFFFF">
              <a:alpha val="29804"/>
            </a:srgbClr>
          </a:solidFill>
        </p:spPr>
      </p:sp>
      <p:sp>
        <p:nvSpPr>
          <p:cNvPr id="6" name="TextBox 6"/>
          <p:cNvSpPr txBox="1"/>
          <p:nvPr/>
        </p:nvSpPr>
        <p:spPr>
          <a:xfrm>
            <a:off x="12090297" y="1050095"/>
            <a:ext cx="4952791" cy="14316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15608" lvl="1" indent="-207804" algn="just">
              <a:lnSpc>
                <a:spcPts val="2887"/>
              </a:lnSpc>
              <a:buFont typeface="Arial"/>
              <a:buChar char="•"/>
            </a:pPr>
            <a:r>
              <a:rPr lang="en-US" sz="1925" spc="96">
                <a:solidFill>
                  <a:srgbClr val="191919"/>
                </a:solidFill>
                <a:latin typeface="Aileron Regular"/>
              </a:rPr>
              <a:t>Reporte de familiar a la línea de emergencia</a:t>
            </a:r>
          </a:p>
          <a:p>
            <a:pPr marL="415608" lvl="1" indent="-207804" algn="just">
              <a:lnSpc>
                <a:spcPts val="2887"/>
              </a:lnSpc>
              <a:buFont typeface="Arial"/>
              <a:buChar char="•"/>
            </a:pPr>
            <a:r>
              <a:rPr lang="en-US" sz="1925" spc="96">
                <a:solidFill>
                  <a:srgbClr val="191919"/>
                </a:solidFill>
                <a:latin typeface="Aileron Regular"/>
              </a:rPr>
              <a:t>Captura de folio y escalación a personal operativo y dirección</a:t>
            </a:r>
          </a:p>
        </p:txBody>
      </p:sp>
      <p:sp>
        <p:nvSpPr>
          <p:cNvPr id="7" name="AutoShape 7"/>
          <p:cNvSpPr/>
          <p:nvPr/>
        </p:nvSpPr>
        <p:spPr>
          <a:xfrm>
            <a:off x="6494574" y="972022"/>
            <a:ext cx="4777276" cy="1644902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8" name="TextBox 8"/>
          <p:cNvSpPr txBox="1"/>
          <p:nvPr/>
        </p:nvSpPr>
        <p:spPr>
          <a:xfrm>
            <a:off x="8031972" y="1361657"/>
            <a:ext cx="3235874" cy="8370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54"/>
              </a:lnSpc>
              <a:spcBef>
                <a:spcPct val="0"/>
              </a:spcBef>
            </a:pPr>
            <a:r>
              <a:rPr lang="en-US" sz="2600" spc="101">
                <a:solidFill>
                  <a:srgbClr val="191919"/>
                </a:solidFill>
                <a:latin typeface="Aileron Regular Bold"/>
              </a:rPr>
              <a:t>REPORTE DEL INCIDENTE</a:t>
            </a:r>
          </a:p>
        </p:txBody>
      </p:sp>
      <p:grpSp>
        <p:nvGrpSpPr>
          <p:cNvPr id="9" name="Group 9"/>
          <p:cNvGrpSpPr/>
          <p:nvPr/>
        </p:nvGrpSpPr>
        <p:grpSpPr>
          <a:xfrm rot="-8100000">
            <a:off x="10685819" y="1213378"/>
            <a:ext cx="1164053" cy="1162190"/>
            <a:chOff x="0" y="0"/>
            <a:chExt cx="6350000" cy="633984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1" name="AutoShape 11"/>
          <p:cNvSpPr/>
          <p:nvPr/>
        </p:nvSpPr>
        <p:spPr>
          <a:xfrm>
            <a:off x="6494574" y="2645263"/>
            <a:ext cx="10764726" cy="1644902"/>
          </a:xfrm>
          <a:prstGeom prst="rect">
            <a:avLst/>
          </a:prstGeom>
          <a:solidFill>
            <a:srgbClr val="FFFFFF">
              <a:alpha val="29804"/>
            </a:srgbClr>
          </a:solidFill>
        </p:spPr>
      </p:sp>
      <p:sp>
        <p:nvSpPr>
          <p:cNvPr id="12" name="TextBox 12"/>
          <p:cNvSpPr txBox="1"/>
          <p:nvPr/>
        </p:nvSpPr>
        <p:spPr>
          <a:xfrm>
            <a:off x="12121411" y="2723336"/>
            <a:ext cx="4921677" cy="14316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15608" lvl="1" indent="-207804" algn="just">
              <a:lnSpc>
                <a:spcPts val="2887"/>
              </a:lnSpc>
              <a:buFont typeface="Arial"/>
              <a:buChar char="•"/>
            </a:pPr>
            <a:r>
              <a:rPr lang="en-US" sz="1925" spc="96">
                <a:solidFill>
                  <a:srgbClr val="191919"/>
                </a:solidFill>
                <a:latin typeface="Aileron Regular"/>
              </a:rPr>
              <a:t>Se recaba información reportada y se complementa con información en casa del empleado (fotos, videos, mensajes)</a:t>
            </a:r>
          </a:p>
        </p:txBody>
      </p:sp>
      <p:sp>
        <p:nvSpPr>
          <p:cNvPr id="13" name="AutoShape 13"/>
          <p:cNvSpPr/>
          <p:nvPr/>
        </p:nvSpPr>
        <p:spPr>
          <a:xfrm>
            <a:off x="6494574" y="2645263"/>
            <a:ext cx="4777276" cy="1644902"/>
          </a:xfrm>
          <a:prstGeom prst="rect">
            <a:avLst/>
          </a:prstGeom>
          <a:solidFill>
            <a:srgbClr val="FFFFFF"/>
          </a:solidFill>
        </p:spPr>
      </p:sp>
      <p:grpSp>
        <p:nvGrpSpPr>
          <p:cNvPr id="14" name="Group 14"/>
          <p:cNvGrpSpPr/>
          <p:nvPr/>
        </p:nvGrpSpPr>
        <p:grpSpPr>
          <a:xfrm rot="-8100000">
            <a:off x="10685819" y="2886619"/>
            <a:ext cx="1164053" cy="1162190"/>
            <a:chOff x="0" y="0"/>
            <a:chExt cx="6350000" cy="633984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6" name="AutoShape 16"/>
          <p:cNvSpPr/>
          <p:nvPr/>
        </p:nvSpPr>
        <p:spPr>
          <a:xfrm>
            <a:off x="6494574" y="4318505"/>
            <a:ext cx="10764726" cy="1644902"/>
          </a:xfrm>
          <a:prstGeom prst="rect">
            <a:avLst/>
          </a:prstGeom>
          <a:solidFill>
            <a:srgbClr val="FFFFFF">
              <a:alpha val="29804"/>
            </a:srgbClr>
          </a:solidFill>
        </p:spPr>
      </p:sp>
      <p:sp>
        <p:nvSpPr>
          <p:cNvPr id="17" name="TextBox 17"/>
          <p:cNvSpPr txBox="1"/>
          <p:nvPr/>
        </p:nvSpPr>
        <p:spPr>
          <a:xfrm>
            <a:off x="12121411" y="4422105"/>
            <a:ext cx="4921677" cy="1133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just">
              <a:lnSpc>
                <a:spcPts val="3000"/>
              </a:lnSpc>
              <a:buFont typeface="Arial"/>
              <a:buChar char="•"/>
            </a:pPr>
            <a:r>
              <a:rPr lang="en-US" sz="2000" spc="100">
                <a:solidFill>
                  <a:srgbClr val="191919"/>
                </a:solidFill>
                <a:latin typeface="Aileron Regular"/>
              </a:rPr>
              <a:t>Se analiza la información y se dan recomendaciones de de apagar el celular y realizar denuncia</a:t>
            </a:r>
          </a:p>
        </p:txBody>
      </p:sp>
      <p:sp>
        <p:nvSpPr>
          <p:cNvPr id="18" name="AutoShape 18"/>
          <p:cNvSpPr/>
          <p:nvPr/>
        </p:nvSpPr>
        <p:spPr>
          <a:xfrm>
            <a:off x="6494574" y="4318505"/>
            <a:ext cx="4777276" cy="1644902"/>
          </a:xfrm>
          <a:prstGeom prst="rect">
            <a:avLst/>
          </a:prstGeom>
          <a:solidFill>
            <a:srgbClr val="FFFFFF"/>
          </a:solidFill>
        </p:spPr>
      </p:sp>
      <p:grpSp>
        <p:nvGrpSpPr>
          <p:cNvPr id="19" name="Group 19"/>
          <p:cNvGrpSpPr/>
          <p:nvPr/>
        </p:nvGrpSpPr>
        <p:grpSpPr>
          <a:xfrm rot="-8100000">
            <a:off x="10685819" y="4559861"/>
            <a:ext cx="1164053" cy="1162190"/>
            <a:chOff x="0" y="0"/>
            <a:chExt cx="6350000" cy="633984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21" name="AutoShape 21"/>
          <p:cNvSpPr/>
          <p:nvPr/>
        </p:nvSpPr>
        <p:spPr>
          <a:xfrm>
            <a:off x="6494574" y="5991746"/>
            <a:ext cx="10764726" cy="1644902"/>
          </a:xfrm>
          <a:prstGeom prst="rect">
            <a:avLst/>
          </a:prstGeom>
          <a:solidFill>
            <a:srgbClr val="FFFFFF">
              <a:alpha val="29804"/>
            </a:srgbClr>
          </a:solidFill>
        </p:spPr>
      </p:sp>
      <p:sp>
        <p:nvSpPr>
          <p:cNvPr id="22" name="TextBox 22"/>
          <p:cNvSpPr txBox="1"/>
          <p:nvPr/>
        </p:nvSpPr>
        <p:spPr>
          <a:xfrm>
            <a:off x="12121411" y="6068160"/>
            <a:ext cx="4921677" cy="14316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15608" lvl="1" indent="-207804" algn="just">
              <a:lnSpc>
                <a:spcPts val="2887"/>
              </a:lnSpc>
              <a:buFont typeface="Arial"/>
              <a:buChar char="•"/>
            </a:pPr>
            <a:r>
              <a:rPr lang="en-US" sz="1925" spc="96">
                <a:solidFill>
                  <a:srgbClr val="191919"/>
                </a:solidFill>
                <a:latin typeface="Aileron Regular"/>
              </a:rPr>
              <a:t>Los criminales dejan de llamar y posteriormente cuelgan llamada con la victima, quien después de 40 minutos sale del hotel</a:t>
            </a:r>
          </a:p>
        </p:txBody>
      </p:sp>
      <p:sp>
        <p:nvSpPr>
          <p:cNvPr id="23" name="AutoShape 23"/>
          <p:cNvSpPr/>
          <p:nvPr/>
        </p:nvSpPr>
        <p:spPr>
          <a:xfrm>
            <a:off x="6494574" y="5991746"/>
            <a:ext cx="4777276" cy="1644902"/>
          </a:xfrm>
          <a:prstGeom prst="rect">
            <a:avLst/>
          </a:prstGeom>
          <a:solidFill>
            <a:srgbClr val="FFFFFF"/>
          </a:solidFill>
        </p:spPr>
      </p:sp>
      <p:grpSp>
        <p:nvGrpSpPr>
          <p:cNvPr id="24" name="Group 24"/>
          <p:cNvGrpSpPr/>
          <p:nvPr/>
        </p:nvGrpSpPr>
        <p:grpSpPr>
          <a:xfrm rot="-8100000">
            <a:off x="10685819" y="6233102"/>
            <a:ext cx="1164053" cy="1162190"/>
            <a:chOff x="0" y="0"/>
            <a:chExt cx="6350000" cy="633984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26" name="AutoShape 26"/>
          <p:cNvSpPr/>
          <p:nvPr/>
        </p:nvSpPr>
        <p:spPr>
          <a:xfrm>
            <a:off x="6494574" y="7670075"/>
            <a:ext cx="10764726" cy="1644902"/>
          </a:xfrm>
          <a:prstGeom prst="rect">
            <a:avLst/>
          </a:prstGeom>
          <a:solidFill>
            <a:srgbClr val="FFFFFF">
              <a:alpha val="29804"/>
            </a:srgbClr>
          </a:solidFill>
        </p:spPr>
      </p:sp>
      <p:sp>
        <p:nvSpPr>
          <p:cNvPr id="27" name="TextBox 27"/>
          <p:cNvSpPr txBox="1"/>
          <p:nvPr/>
        </p:nvSpPr>
        <p:spPr>
          <a:xfrm>
            <a:off x="12090297" y="7741423"/>
            <a:ext cx="4952791" cy="14316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15608" lvl="1" indent="-207804" algn="just">
              <a:lnSpc>
                <a:spcPts val="2887"/>
              </a:lnSpc>
              <a:buFont typeface="Arial"/>
              <a:buChar char="•"/>
            </a:pPr>
            <a:r>
              <a:rPr lang="en-US" sz="1925" spc="96">
                <a:solidFill>
                  <a:srgbClr val="191919"/>
                </a:solidFill>
                <a:latin typeface="Aileron Regular"/>
              </a:rPr>
              <a:t>Realizar denuncia por parte de la victima</a:t>
            </a:r>
          </a:p>
          <a:p>
            <a:pPr marL="415608" lvl="1" indent="-207804" algn="just">
              <a:lnSpc>
                <a:spcPts val="2887"/>
              </a:lnSpc>
              <a:buFont typeface="Arial"/>
              <a:buChar char="•"/>
            </a:pPr>
            <a:r>
              <a:rPr lang="en-US" sz="1925" spc="96">
                <a:solidFill>
                  <a:srgbClr val="191919"/>
                </a:solidFill>
                <a:latin typeface="Aileron Regular"/>
              </a:rPr>
              <a:t>Solicitar apoyo psicológico de la empresa</a:t>
            </a:r>
          </a:p>
        </p:txBody>
      </p:sp>
      <p:sp>
        <p:nvSpPr>
          <p:cNvPr id="28" name="AutoShape 28"/>
          <p:cNvSpPr/>
          <p:nvPr/>
        </p:nvSpPr>
        <p:spPr>
          <a:xfrm>
            <a:off x="6494574" y="7670075"/>
            <a:ext cx="4777276" cy="1644902"/>
          </a:xfrm>
          <a:prstGeom prst="rect">
            <a:avLst/>
          </a:prstGeom>
          <a:solidFill>
            <a:srgbClr val="FFFFFF"/>
          </a:solidFill>
        </p:spPr>
      </p:sp>
      <p:grpSp>
        <p:nvGrpSpPr>
          <p:cNvPr id="29" name="Group 29"/>
          <p:cNvGrpSpPr/>
          <p:nvPr/>
        </p:nvGrpSpPr>
        <p:grpSpPr>
          <a:xfrm rot="-8100000">
            <a:off x="10685819" y="7911431"/>
            <a:ext cx="1164053" cy="1162190"/>
            <a:chOff x="0" y="0"/>
            <a:chExt cx="6350000" cy="633984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31" name="Group 31"/>
          <p:cNvGrpSpPr/>
          <p:nvPr/>
        </p:nvGrpSpPr>
        <p:grpSpPr>
          <a:xfrm>
            <a:off x="6920334" y="1332798"/>
            <a:ext cx="783092" cy="923352"/>
            <a:chOff x="0" y="0"/>
            <a:chExt cx="1044123" cy="1231135"/>
          </a:xfrm>
        </p:grpSpPr>
        <p:pic>
          <p:nvPicPr>
            <p:cNvPr id="32" name="Picture 3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7595" r="7595"/>
            <a:stretch>
              <a:fillRect/>
            </a:stretch>
          </p:blipFill>
          <p:spPr>
            <a:xfrm>
              <a:off x="0" y="0"/>
              <a:ext cx="1044123" cy="1231135"/>
            </a:xfrm>
            <a:prstGeom prst="rect">
              <a:avLst/>
            </a:prstGeom>
          </p:spPr>
        </p:pic>
        <p:sp>
          <p:nvSpPr>
            <p:cNvPr id="33" name="TextBox 33"/>
            <p:cNvSpPr txBox="1"/>
            <p:nvPr/>
          </p:nvSpPr>
          <p:spPr>
            <a:xfrm>
              <a:off x="135672" y="222977"/>
              <a:ext cx="772779" cy="7470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4617"/>
                </a:lnSpc>
                <a:spcBef>
                  <a:spcPct val="0"/>
                </a:spcBef>
              </a:pPr>
              <a:r>
                <a:rPr lang="en-US" sz="3525" u="none">
                  <a:solidFill>
                    <a:srgbClr val="FFFFFF"/>
                  </a:solidFill>
                  <a:latin typeface="Aileron Heavy"/>
                </a:rPr>
                <a:t>01</a:t>
              </a:r>
            </a:p>
          </p:txBody>
        </p:sp>
      </p:grpSp>
      <p:sp>
        <p:nvSpPr>
          <p:cNvPr id="34" name="TextBox 34"/>
          <p:cNvSpPr txBox="1"/>
          <p:nvPr/>
        </p:nvSpPr>
        <p:spPr>
          <a:xfrm>
            <a:off x="8031972" y="2976727"/>
            <a:ext cx="3235874" cy="8370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54"/>
              </a:lnSpc>
              <a:spcBef>
                <a:spcPct val="0"/>
              </a:spcBef>
            </a:pPr>
            <a:r>
              <a:rPr lang="en-US" sz="2600" spc="101">
                <a:solidFill>
                  <a:srgbClr val="191919"/>
                </a:solidFill>
                <a:latin typeface="Aileron Regular Bold"/>
              </a:rPr>
              <a:t>TOMA DE INFORMACIÓN</a:t>
            </a:r>
          </a:p>
        </p:txBody>
      </p:sp>
      <p:grpSp>
        <p:nvGrpSpPr>
          <p:cNvPr id="35" name="Group 35"/>
          <p:cNvGrpSpPr/>
          <p:nvPr/>
        </p:nvGrpSpPr>
        <p:grpSpPr>
          <a:xfrm>
            <a:off x="6920334" y="2997404"/>
            <a:ext cx="783092" cy="923352"/>
            <a:chOff x="0" y="0"/>
            <a:chExt cx="1044123" cy="1231135"/>
          </a:xfrm>
        </p:grpSpPr>
        <p:pic>
          <p:nvPicPr>
            <p:cNvPr id="36" name="Picture 3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7595" r="7595"/>
            <a:stretch>
              <a:fillRect/>
            </a:stretch>
          </p:blipFill>
          <p:spPr>
            <a:xfrm>
              <a:off x="0" y="0"/>
              <a:ext cx="1044123" cy="1231135"/>
            </a:xfrm>
            <a:prstGeom prst="rect">
              <a:avLst/>
            </a:prstGeom>
          </p:spPr>
        </p:pic>
        <p:sp>
          <p:nvSpPr>
            <p:cNvPr id="37" name="TextBox 37"/>
            <p:cNvSpPr txBox="1"/>
            <p:nvPr/>
          </p:nvSpPr>
          <p:spPr>
            <a:xfrm>
              <a:off x="135672" y="222977"/>
              <a:ext cx="772779" cy="7470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4617"/>
                </a:lnSpc>
                <a:spcBef>
                  <a:spcPct val="0"/>
                </a:spcBef>
              </a:pPr>
              <a:r>
                <a:rPr lang="en-US" sz="3525" u="none">
                  <a:solidFill>
                    <a:srgbClr val="FFFFFF"/>
                  </a:solidFill>
                  <a:latin typeface="Aileron Heavy"/>
                </a:rPr>
                <a:t>02</a:t>
              </a:r>
            </a:p>
          </p:txBody>
        </p:sp>
      </p:grpSp>
      <p:sp>
        <p:nvSpPr>
          <p:cNvPr id="38" name="TextBox 38"/>
          <p:cNvSpPr txBox="1"/>
          <p:nvPr/>
        </p:nvSpPr>
        <p:spPr>
          <a:xfrm>
            <a:off x="8035977" y="4710684"/>
            <a:ext cx="3235874" cy="8370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54"/>
              </a:lnSpc>
              <a:spcBef>
                <a:spcPct val="0"/>
              </a:spcBef>
            </a:pPr>
            <a:r>
              <a:rPr lang="en-US" sz="2600" spc="101">
                <a:solidFill>
                  <a:srgbClr val="191919"/>
                </a:solidFill>
                <a:latin typeface="Aileron Regular Bold"/>
              </a:rPr>
              <a:t>ACTIVIDADES REALIZADAS</a:t>
            </a:r>
          </a:p>
        </p:txBody>
      </p:sp>
      <p:grpSp>
        <p:nvGrpSpPr>
          <p:cNvPr id="39" name="Group 39"/>
          <p:cNvGrpSpPr/>
          <p:nvPr/>
        </p:nvGrpSpPr>
        <p:grpSpPr>
          <a:xfrm>
            <a:off x="6920334" y="4679280"/>
            <a:ext cx="783092" cy="923352"/>
            <a:chOff x="0" y="0"/>
            <a:chExt cx="1044123" cy="1231135"/>
          </a:xfrm>
        </p:grpSpPr>
        <p:pic>
          <p:nvPicPr>
            <p:cNvPr id="40" name="Picture 4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7595" r="7595"/>
            <a:stretch>
              <a:fillRect/>
            </a:stretch>
          </p:blipFill>
          <p:spPr>
            <a:xfrm>
              <a:off x="0" y="0"/>
              <a:ext cx="1044123" cy="1231135"/>
            </a:xfrm>
            <a:prstGeom prst="rect">
              <a:avLst/>
            </a:prstGeom>
          </p:spPr>
        </p:pic>
        <p:sp>
          <p:nvSpPr>
            <p:cNvPr id="41" name="TextBox 41"/>
            <p:cNvSpPr txBox="1"/>
            <p:nvPr/>
          </p:nvSpPr>
          <p:spPr>
            <a:xfrm>
              <a:off x="135672" y="222977"/>
              <a:ext cx="772779" cy="7470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4617"/>
                </a:lnSpc>
                <a:spcBef>
                  <a:spcPct val="0"/>
                </a:spcBef>
              </a:pPr>
              <a:r>
                <a:rPr lang="en-US" sz="3525" u="none">
                  <a:solidFill>
                    <a:srgbClr val="FFFFFF"/>
                  </a:solidFill>
                  <a:latin typeface="Aileron Heavy"/>
                </a:rPr>
                <a:t>03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8035977" y="6607645"/>
            <a:ext cx="3235874" cy="4179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54"/>
              </a:lnSpc>
              <a:spcBef>
                <a:spcPct val="0"/>
              </a:spcBef>
            </a:pPr>
            <a:r>
              <a:rPr lang="en-US" sz="2600" spc="101">
                <a:solidFill>
                  <a:srgbClr val="191919"/>
                </a:solidFill>
                <a:latin typeface="Aileron Regular Bold"/>
              </a:rPr>
              <a:t>CIERRE</a:t>
            </a:r>
          </a:p>
        </p:txBody>
      </p:sp>
      <p:grpSp>
        <p:nvGrpSpPr>
          <p:cNvPr id="43" name="Group 43"/>
          <p:cNvGrpSpPr/>
          <p:nvPr/>
        </p:nvGrpSpPr>
        <p:grpSpPr>
          <a:xfrm>
            <a:off x="6920334" y="6352521"/>
            <a:ext cx="783092" cy="923352"/>
            <a:chOff x="0" y="0"/>
            <a:chExt cx="1044123" cy="1231135"/>
          </a:xfrm>
        </p:grpSpPr>
        <p:pic>
          <p:nvPicPr>
            <p:cNvPr id="44" name="Picture 4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7595" r="7595"/>
            <a:stretch>
              <a:fillRect/>
            </a:stretch>
          </p:blipFill>
          <p:spPr>
            <a:xfrm>
              <a:off x="0" y="0"/>
              <a:ext cx="1044123" cy="1231135"/>
            </a:xfrm>
            <a:prstGeom prst="rect">
              <a:avLst/>
            </a:prstGeom>
          </p:spPr>
        </p:pic>
        <p:sp>
          <p:nvSpPr>
            <p:cNvPr id="45" name="TextBox 45"/>
            <p:cNvSpPr txBox="1"/>
            <p:nvPr/>
          </p:nvSpPr>
          <p:spPr>
            <a:xfrm>
              <a:off x="135672" y="222977"/>
              <a:ext cx="772779" cy="7470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4617"/>
                </a:lnSpc>
                <a:spcBef>
                  <a:spcPct val="0"/>
                </a:spcBef>
              </a:pPr>
              <a:r>
                <a:rPr lang="en-US" sz="3525" u="none">
                  <a:solidFill>
                    <a:srgbClr val="FFFFFF"/>
                  </a:solidFill>
                  <a:latin typeface="Aileron Heavy"/>
                </a:rPr>
                <a:t>04</a:t>
              </a:r>
            </a:p>
          </p:txBody>
        </p:sp>
      </p:grpSp>
      <p:sp>
        <p:nvSpPr>
          <p:cNvPr id="46" name="TextBox 46"/>
          <p:cNvSpPr txBox="1"/>
          <p:nvPr/>
        </p:nvSpPr>
        <p:spPr>
          <a:xfrm>
            <a:off x="8035977" y="8285974"/>
            <a:ext cx="3567629" cy="4179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54"/>
              </a:lnSpc>
              <a:spcBef>
                <a:spcPct val="0"/>
              </a:spcBef>
            </a:pPr>
            <a:r>
              <a:rPr lang="en-US" sz="2600" spc="101">
                <a:solidFill>
                  <a:srgbClr val="191919"/>
                </a:solidFill>
                <a:latin typeface="Aileron Regular Bold"/>
              </a:rPr>
              <a:t>RECOMENDACIONES</a:t>
            </a:r>
          </a:p>
        </p:txBody>
      </p:sp>
      <p:grpSp>
        <p:nvGrpSpPr>
          <p:cNvPr id="47" name="Group 47"/>
          <p:cNvGrpSpPr/>
          <p:nvPr/>
        </p:nvGrpSpPr>
        <p:grpSpPr>
          <a:xfrm>
            <a:off x="6920334" y="8030851"/>
            <a:ext cx="783092" cy="923352"/>
            <a:chOff x="0" y="0"/>
            <a:chExt cx="1044123" cy="1231135"/>
          </a:xfrm>
        </p:grpSpPr>
        <p:pic>
          <p:nvPicPr>
            <p:cNvPr id="48" name="Picture 4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7595" r="7595"/>
            <a:stretch>
              <a:fillRect/>
            </a:stretch>
          </p:blipFill>
          <p:spPr>
            <a:xfrm>
              <a:off x="0" y="0"/>
              <a:ext cx="1044123" cy="1231135"/>
            </a:xfrm>
            <a:prstGeom prst="rect">
              <a:avLst/>
            </a:prstGeom>
          </p:spPr>
        </p:pic>
        <p:sp>
          <p:nvSpPr>
            <p:cNvPr id="49" name="TextBox 49"/>
            <p:cNvSpPr txBox="1"/>
            <p:nvPr/>
          </p:nvSpPr>
          <p:spPr>
            <a:xfrm>
              <a:off x="135672" y="222977"/>
              <a:ext cx="772779" cy="7470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4617"/>
                </a:lnSpc>
                <a:spcBef>
                  <a:spcPct val="0"/>
                </a:spcBef>
              </a:pPr>
              <a:r>
                <a:rPr lang="en-US" sz="3525" u="none">
                  <a:solidFill>
                    <a:srgbClr val="FFFFFF"/>
                  </a:solidFill>
                  <a:latin typeface="Aileron Heavy"/>
                </a:rPr>
                <a:t>05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549860" y="729395"/>
            <a:ext cx="1521188" cy="1521188"/>
            <a:chOff x="0" y="0"/>
            <a:chExt cx="2028250" cy="2028250"/>
          </a:xfrm>
        </p:grpSpPr>
        <p:grpSp>
          <p:nvGrpSpPr>
            <p:cNvPr id="51" name="Group 51"/>
            <p:cNvGrpSpPr/>
            <p:nvPr/>
          </p:nvGrpSpPr>
          <p:grpSpPr>
            <a:xfrm>
              <a:off x="0" y="0"/>
              <a:ext cx="2028250" cy="2028250"/>
              <a:chOff x="0" y="0"/>
              <a:chExt cx="812800" cy="812800"/>
            </a:xfrm>
          </p:grpSpPr>
          <p:sp>
            <p:nvSpPr>
              <p:cNvPr id="52" name="Freeform 52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263E51"/>
              </a:solidFill>
            </p:spPr>
          </p:sp>
          <p:sp>
            <p:nvSpPr>
              <p:cNvPr id="53" name="TextBox 53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54"/>
                  </a:lnSpc>
                </a:pPr>
                <a:endParaRPr/>
              </a:p>
            </p:txBody>
          </p:sp>
        </p:grpSp>
        <p:grpSp>
          <p:nvGrpSpPr>
            <p:cNvPr id="54" name="Group 54"/>
            <p:cNvGrpSpPr/>
            <p:nvPr/>
          </p:nvGrpSpPr>
          <p:grpSpPr>
            <a:xfrm>
              <a:off x="144642" y="150461"/>
              <a:ext cx="1727329" cy="1727329"/>
              <a:chOff x="0" y="0"/>
              <a:chExt cx="812800" cy="812800"/>
            </a:xfrm>
          </p:grpSpPr>
          <p:sp>
            <p:nvSpPr>
              <p:cNvPr id="55" name="Freeform 55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56" name="TextBox 56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54"/>
                  </a:lnSpc>
                </a:pPr>
                <a:endParaRPr/>
              </a:p>
            </p:txBody>
          </p:sp>
        </p:grpSp>
        <p:grpSp>
          <p:nvGrpSpPr>
            <p:cNvPr id="57" name="Group 57"/>
            <p:cNvGrpSpPr/>
            <p:nvPr/>
          </p:nvGrpSpPr>
          <p:grpSpPr>
            <a:xfrm>
              <a:off x="708796" y="769120"/>
              <a:ext cx="483658" cy="483658"/>
              <a:chOff x="0" y="0"/>
              <a:chExt cx="812800" cy="812800"/>
            </a:xfrm>
          </p:grpSpPr>
          <p:sp>
            <p:nvSpPr>
              <p:cNvPr id="58" name="Freeform 58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284E83"/>
              </a:solidFill>
            </p:spPr>
          </p:sp>
          <p:sp>
            <p:nvSpPr>
              <p:cNvPr id="59" name="TextBox 59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54"/>
                  </a:lnSpc>
                </a:pPr>
                <a:endParaRPr/>
              </a:p>
            </p:txBody>
          </p:sp>
        </p:grpSp>
      </p:grpSp>
      <p:sp>
        <p:nvSpPr>
          <p:cNvPr id="60" name="TextBox 60"/>
          <p:cNvSpPr txBox="1"/>
          <p:nvPr/>
        </p:nvSpPr>
        <p:spPr>
          <a:xfrm>
            <a:off x="2213592" y="971550"/>
            <a:ext cx="3369660" cy="10292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59"/>
              </a:lnSpc>
            </a:pPr>
            <a:r>
              <a:rPr lang="en-US" sz="2971">
                <a:solidFill>
                  <a:srgbClr val="000000"/>
                </a:solidFill>
                <a:latin typeface="Montserrat Bold"/>
              </a:rPr>
              <a:t>LOGO DE LA EMPRESA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69A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3495675"/>
            <a:ext cx="16230600" cy="6279276"/>
            <a:chOff x="0" y="0"/>
            <a:chExt cx="4274726" cy="165380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1653801"/>
            </a:xfrm>
            <a:custGeom>
              <a:avLst/>
              <a:gdLst/>
              <a:ahLst/>
              <a:cxnLst/>
              <a:rect l="l" t="t" r="r" b="b"/>
              <a:pathLst>
                <a:path w="4274726" h="1653801">
                  <a:moveTo>
                    <a:pt x="0" y="0"/>
                  </a:moveTo>
                  <a:lnTo>
                    <a:pt x="4274726" y="0"/>
                  </a:lnTo>
                  <a:lnTo>
                    <a:pt x="4274726" y="1653801"/>
                  </a:lnTo>
                  <a:lnTo>
                    <a:pt x="0" y="1653801"/>
                  </a:lnTo>
                  <a:close/>
                </a:path>
              </a:pathLst>
            </a:custGeom>
            <a:solidFill>
              <a:srgbClr val="37C9E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4"/>
                </a:lnSpc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flipV="1">
            <a:off x="-619181" y="-394954"/>
            <a:ext cx="10731895" cy="7753794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549860" y="729395"/>
            <a:ext cx="1521188" cy="1521188"/>
            <a:chOff x="0" y="0"/>
            <a:chExt cx="2028250" cy="2028250"/>
          </a:xfrm>
        </p:grpSpPr>
        <p:grpSp>
          <p:nvGrpSpPr>
            <p:cNvPr id="7" name="Group 7"/>
            <p:cNvGrpSpPr/>
            <p:nvPr/>
          </p:nvGrpSpPr>
          <p:grpSpPr>
            <a:xfrm>
              <a:off x="0" y="0"/>
              <a:ext cx="2028250" cy="2028250"/>
              <a:chOff x="0" y="0"/>
              <a:chExt cx="812800" cy="8128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263E51"/>
              </a:solidFill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54"/>
                  </a:lnSpc>
                </a:pPr>
                <a:endParaRPr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>
              <a:off x="144642" y="150461"/>
              <a:ext cx="1727329" cy="1727329"/>
              <a:chOff x="0" y="0"/>
              <a:chExt cx="812800" cy="8128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54"/>
                  </a:lnSpc>
                </a:pPr>
                <a:endParaRPr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708796" y="769120"/>
              <a:ext cx="483658" cy="483658"/>
              <a:chOff x="0" y="0"/>
              <a:chExt cx="812800" cy="8128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284E83"/>
              </a:solidFill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54"/>
                  </a:lnSpc>
                </a:pPr>
                <a:endParaRPr/>
              </a:p>
            </p:txBody>
          </p:sp>
        </p:grpSp>
      </p:grpSp>
      <p:grpSp>
        <p:nvGrpSpPr>
          <p:cNvPr id="16" name="Group 16"/>
          <p:cNvGrpSpPr/>
          <p:nvPr/>
        </p:nvGrpSpPr>
        <p:grpSpPr>
          <a:xfrm>
            <a:off x="6919538" y="239195"/>
            <a:ext cx="11368462" cy="1693310"/>
            <a:chOff x="0" y="0"/>
            <a:chExt cx="2994163" cy="445975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994163" cy="445975"/>
            </a:xfrm>
            <a:custGeom>
              <a:avLst/>
              <a:gdLst/>
              <a:ahLst/>
              <a:cxnLst/>
              <a:rect l="l" t="t" r="r" b="b"/>
              <a:pathLst>
                <a:path w="2994163" h="445975">
                  <a:moveTo>
                    <a:pt x="0" y="0"/>
                  </a:moveTo>
                  <a:lnTo>
                    <a:pt x="2994163" y="0"/>
                  </a:lnTo>
                  <a:lnTo>
                    <a:pt x="2994163" y="445975"/>
                  </a:lnTo>
                  <a:lnTo>
                    <a:pt x="0" y="445975"/>
                  </a:lnTo>
                  <a:close/>
                </a:path>
              </a:pathLst>
            </a:custGeom>
            <a:solidFill>
              <a:srgbClr val="2C92D5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4"/>
                </a:lnSpc>
              </a:pPr>
              <a:endParaRPr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3566077" y="5243182"/>
            <a:ext cx="12132854" cy="1392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0408"/>
              </a:lnSpc>
            </a:pPr>
            <a:r>
              <a:rPr lang="en-US" sz="10621">
                <a:solidFill>
                  <a:srgbClr val="000000"/>
                </a:solidFill>
                <a:latin typeface="Oswald Bold"/>
              </a:rPr>
              <a:t>RESUMEN OPERATIVO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071047" y="903294"/>
            <a:ext cx="3369660" cy="10292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59"/>
              </a:lnSpc>
            </a:pPr>
            <a:r>
              <a:rPr lang="en-US" sz="2971">
                <a:solidFill>
                  <a:srgbClr val="000000"/>
                </a:solidFill>
                <a:latin typeface="Montserrat Bold"/>
              </a:rPr>
              <a:t>LOGO DE LA EMPRESA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42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371568" y="3671997"/>
            <a:ext cx="292794" cy="201986"/>
            <a:chOff x="0" y="0"/>
            <a:chExt cx="622246" cy="429260"/>
          </a:xfrm>
        </p:grpSpPr>
        <p:sp>
          <p:nvSpPr>
            <p:cNvPr id="3" name="Freeform 3"/>
            <p:cNvSpPr/>
            <p:nvPr/>
          </p:nvSpPr>
          <p:spPr>
            <a:xfrm>
              <a:off x="0" y="-5080"/>
              <a:ext cx="622246" cy="434340"/>
            </a:xfrm>
            <a:custGeom>
              <a:avLst/>
              <a:gdLst/>
              <a:ahLst/>
              <a:cxnLst/>
              <a:rect l="l" t="t" r="r" b="b"/>
              <a:pathLst>
                <a:path w="622246" h="434340">
                  <a:moveTo>
                    <a:pt x="604466" y="187960"/>
                  </a:moveTo>
                  <a:lnTo>
                    <a:pt x="342846" y="11430"/>
                  </a:lnTo>
                  <a:cubicBezTo>
                    <a:pt x="325066" y="0"/>
                    <a:pt x="302206" y="3810"/>
                    <a:pt x="289506" y="21590"/>
                  </a:cubicBezTo>
                  <a:cubicBezTo>
                    <a:pt x="278076" y="39370"/>
                    <a:pt x="281886" y="62230"/>
                    <a:pt x="299666" y="74930"/>
                  </a:cubicBezTo>
                  <a:lnTo>
                    <a:pt x="458416" y="181610"/>
                  </a:lnTo>
                  <a:lnTo>
                    <a:pt x="0" y="181610"/>
                  </a:lnTo>
                  <a:lnTo>
                    <a:pt x="0" y="257810"/>
                  </a:lnTo>
                  <a:lnTo>
                    <a:pt x="458416" y="257810"/>
                  </a:lnTo>
                  <a:lnTo>
                    <a:pt x="299666" y="364490"/>
                  </a:lnTo>
                  <a:cubicBezTo>
                    <a:pt x="281886" y="375920"/>
                    <a:pt x="278076" y="400050"/>
                    <a:pt x="289506" y="417830"/>
                  </a:cubicBezTo>
                  <a:cubicBezTo>
                    <a:pt x="297126" y="429260"/>
                    <a:pt x="308556" y="434340"/>
                    <a:pt x="321256" y="434340"/>
                  </a:cubicBezTo>
                  <a:cubicBezTo>
                    <a:pt x="328876" y="434340"/>
                    <a:pt x="336496" y="431800"/>
                    <a:pt x="342846" y="427990"/>
                  </a:cubicBezTo>
                  <a:lnTo>
                    <a:pt x="605736" y="251460"/>
                  </a:lnTo>
                  <a:cubicBezTo>
                    <a:pt x="615896" y="243840"/>
                    <a:pt x="622246" y="232410"/>
                    <a:pt x="622246" y="219710"/>
                  </a:cubicBezTo>
                  <a:cubicBezTo>
                    <a:pt x="622246" y="207010"/>
                    <a:pt x="615896" y="195580"/>
                    <a:pt x="604466" y="18796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1623637" y="3671997"/>
            <a:ext cx="292794" cy="201986"/>
            <a:chOff x="0" y="0"/>
            <a:chExt cx="622246" cy="429260"/>
          </a:xfrm>
        </p:grpSpPr>
        <p:sp>
          <p:nvSpPr>
            <p:cNvPr id="5" name="Freeform 5"/>
            <p:cNvSpPr/>
            <p:nvPr/>
          </p:nvSpPr>
          <p:spPr>
            <a:xfrm>
              <a:off x="0" y="-5080"/>
              <a:ext cx="622246" cy="434340"/>
            </a:xfrm>
            <a:custGeom>
              <a:avLst/>
              <a:gdLst/>
              <a:ahLst/>
              <a:cxnLst/>
              <a:rect l="l" t="t" r="r" b="b"/>
              <a:pathLst>
                <a:path w="622246" h="434340">
                  <a:moveTo>
                    <a:pt x="604466" y="187960"/>
                  </a:moveTo>
                  <a:lnTo>
                    <a:pt x="342846" y="11430"/>
                  </a:lnTo>
                  <a:cubicBezTo>
                    <a:pt x="325066" y="0"/>
                    <a:pt x="302206" y="3810"/>
                    <a:pt x="289506" y="21590"/>
                  </a:cubicBezTo>
                  <a:cubicBezTo>
                    <a:pt x="278076" y="39370"/>
                    <a:pt x="281886" y="62230"/>
                    <a:pt x="299666" y="74930"/>
                  </a:cubicBezTo>
                  <a:lnTo>
                    <a:pt x="458416" y="181610"/>
                  </a:lnTo>
                  <a:lnTo>
                    <a:pt x="0" y="181610"/>
                  </a:lnTo>
                  <a:lnTo>
                    <a:pt x="0" y="257810"/>
                  </a:lnTo>
                  <a:lnTo>
                    <a:pt x="458416" y="257810"/>
                  </a:lnTo>
                  <a:lnTo>
                    <a:pt x="299666" y="364490"/>
                  </a:lnTo>
                  <a:cubicBezTo>
                    <a:pt x="281886" y="375920"/>
                    <a:pt x="278076" y="400050"/>
                    <a:pt x="289506" y="417830"/>
                  </a:cubicBezTo>
                  <a:cubicBezTo>
                    <a:pt x="297126" y="429260"/>
                    <a:pt x="308556" y="434340"/>
                    <a:pt x="321256" y="434340"/>
                  </a:cubicBezTo>
                  <a:cubicBezTo>
                    <a:pt x="328876" y="434340"/>
                    <a:pt x="336496" y="431800"/>
                    <a:pt x="342846" y="427990"/>
                  </a:cubicBezTo>
                  <a:lnTo>
                    <a:pt x="605736" y="251460"/>
                  </a:lnTo>
                  <a:cubicBezTo>
                    <a:pt x="615896" y="243840"/>
                    <a:pt x="622246" y="232410"/>
                    <a:pt x="622246" y="219710"/>
                  </a:cubicBezTo>
                  <a:cubicBezTo>
                    <a:pt x="622246" y="207010"/>
                    <a:pt x="615896" y="195580"/>
                    <a:pt x="604466" y="18796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2841132" y="1154951"/>
            <a:ext cx="12605737" cy="1499805"/>
            <a:chOff x="0" y="0"/>
            <a:chExt cx="16807649" cy="1999740"/>
          </a:xfrm>
        </p:grpSpPr>
        <p:sp>
          <p:nvSpPr>
            <p:cNvPr id="7" name="TextBox 7"/>
            <p:cNvSpPr txBox="1"/>
            <p:nvPr/>
          </p:nvSpPr>
          <p:spPr>
            <a:xfrm>
              <a:off x="0" y="81635"/>
              <a:ext cx="16807649" cy="11220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6697"/>
                </a:lnSpc>
                <a:spcBef>
                  <a:spcPct val="0"/>
                </a:spcBef>
              </a:pPr>
              <a:r>
                <a:rPr lang="en-US" sz="5581" u="none">
                  <a:solidFill>
                    <a:srgbClr val="FFFFFF"/>
                  </a:solidFill>
                  <a:latin typeface="Poppins Medium"/>
                </a:rPr>
                <a:t>Métodos de recopilación de datos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3855105" y="1580949"/>
              <a:ext cx="9097438" cy="4215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20"/>
                </a:lnSpc>
              </a:pPr>
              <a:r>
                <a:rPr lang="en-US" sz="2100" spc="52">
                  <a:solidFill>
                    <a:srgbClr val="FFFFFF"/>
                  </a:solidFill>
                  <a:latin typeface="Poppins Medium"/>
                </a:rPr>
                <a:t>PASOS Y ACCIONES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2116985" y="3383666"/>
            <a:ext cx="3549734" cy="4134948"/>
            <a:chOff x="0" y="0"/>
            <a:chExt cx="4732978" cy="5513264"/>
          </a:xfrm>
        </p:grpSpPr>
        <p:grpSp>
          <p:nvGrpSpPr>
            <p:cNvPr id="10" name="Group 10"/>
            <p:cNvGrpSpPr/>
            <p:nvPr/>
          </p:nvGrpSpPr>
          <p:grpSpPr>
            <a:xfrm>
              <a:off x="0" y="0"/>
              <a:ext cx="4732978" cy="1055126"/>
              <a:chOff x="0" y="0"/>
              <a:chExt cx="1478175" cy="329531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1478175" cy="329531"/>
              </a:xfrm>
              <a:custGeom>
                <a:avLst/>
                <a:gdLst/>
                <a:ahLst/>
                <a:cxnLst/>
                <a:rect l="l" t="t" r="r" b="b"/>
                <a:pathLst>
                  <a:path w="1478175" h="329531">
                    <a:moveTo>
                      <a:pt x="0" y="0"/>
                    </a:moveTo>
                    <a:lnTo>
                      <a:pt x="1478175" y="0"/>
                    </a:lnTo>
                    <a:lnTo>
                      <a:pt x="1478175" y="329531"/>
                    </a:lnTo>
                    <a:lnTo>
                      <a:pt x="0" y="329531"/>
                    </a:lnTo>
                    <a:close/>
                  </a:path>
                </a:pathLst>
              </a:custGeom>
              <a:solidFill>
                <a:srgbClr val="B1B5BA"/>
              </a:solidFill>
            </p:spPr>
          </p:sp>
        </p:grpSp>
        <p:sp>
          <p:nvSpPr>
            <p:cNvPr id="12" name="TextBox 12"/>
            <p:cNvSpPr txBox="1"/>
            <p:nvPr/>
          </p:nvSpPr>
          <p:spPr>
            <a:xfrm>
              <a:off x="0" y="1526489"/>
              <a:ext cx="4732978" cy="39867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729"/>
                </a:lnSpc>
              </a:pPr>
              <a:r>
                <a:rPr lang="en-US" sz="2099" spc="20">
                  <a:solidFill>
                    <a:srgbClr val="FFFFFF"/>
                  </a:solidFill>
                  <a:latin typeface="HK Grotesk Light"/>
                </a:rPr>
                <a:t>Nombre del empleado: </a:t>
              </a:r>
            </a:p>
            <a:p>
              <a:pPr>
                <a:lnSpc>
                  <a:spcPts val="2729"/>
                </a:lnSpc>
              </a:pPr>
              <a:r>
                <a:rPr lang="en-US" sz="2099" spc="20">
                  <a:solidFill>
                    <a:srgbClr val="FFFFFF"/>
                  </a:solidFill>
                  <a:latin typeface="HK Grotesk Light"/>
                </a:rPr>
                <a:t>Área:</a:t>
              </a:r>
            </a:p>
            <a:p>
              <a:pPr>
                <a:lnSpc>
                  <a:spcPts val="2729"/>
                </a:lnSpc>
              </a:pPr>
              <a:r>
                <a:rPr lang="en-US" sz="2099" spc="20">
                  <a:solidFill>
                    <a:srgbClr val="FFFFFF"/>
                  </a:solidFill>
                  <a:latin typeface="HK Grotesk Light"/>
                </a:rPr>
                <a:t>Jefe directo: </a:t>
              </a:r>
            </a:p>
            <a:p>
              <a:pPr>
                <a:lnSpc>
                  <a:spcPts val="2729"/>
                </a:lnSpc>
              </a:pPr>
              <a:r>
                <a:rPr lang="en-US" sz="2099" spc="20">
                  <a:solidFill>
                    <a:srgbClr val="FFFFFF"/>
                  </a:solidFill>
                  <a:latin typeface="HK Grotesk Light"/>
                </a:rPr>
                <a:t>Dirección:</a:t>
              </a:r>
            </a:p>
            <a:p>
              <a:pPr>
                <a:lnSpc>
                  <a:spcPts val="2729"/>
                </a:lnSpc>
              </a:pPr>
              <a:r>
                <a:rPr lang="en-US" sz="2099" spc="20">
                  <a:solidFill>
                    <a:srgbClr val="FFFFFF"/>
                  </a:solidFill>
                  <a:latin typeface="HK Grotesk Light"/>
                </a:rPr>
                <a:t>Hora del incidente:</a:t>
              </a:r>
            </a:p>
            <a:p>
              <a:pPr>
                <a:lnSpc>
                  <a:spcPts val="2729"/>
                </a:lnSpc>
              </a:pPr>
              <a:r>
                <a:rPr lang="en-US" sz="2099" spc="20">
                  <a:solidFill>
                    <a:srgbClr val="FFFFFF"/>
                  </a:solidFill>
                  <a:latin typeface="HK Grotesk Light"/>
                </a:rPr>
                <a:t>Quien reporta:</a:t>
              </a:r>
            </a:p>
            <a:p>
              <a:pPr>
                <a:lnSpc>
                  <a:spcPts val="2729"/>
                </a:lnSpc>
              </a:pPr>
              <a:r>
                <a:rPr lang="en-US" sz="2099" spc="20">
                  <a:solidFill>
                    <a:srgbClr val="FFFFFF"/>
                  </a:solidFill>
                  <a:latin typeface="HK Grotesk Light"/>
                </a:rPr>
                <a:t>Teléfono de contacto:</a:t>
              </a:r>
            </a:p>
            <a:p>
              <a:pPr>
                <a:lnSpc>
                  <a:spcPts val="2729"/>
                </a:lnSpc>
              </a:pPr>
              <a:r>
                <a:rPr lang="en-US" sz="2099" spc="20">
                  <a:solidFill>
                    <a:srgbClr val="FFFFFF"/>
                  </a:solidFill>
                  <a:latin typeface="HK Grotesk Light"/>
                </a:rPr>
                <a:t>Hechos:</a:t>
              </a:r>
            </a:p>
            <a:p>
              <a:pPr>
                <a:lnSpc>
                  <a:spcPts val="2730"/>
                </a:lnSpc>
              </a:pPr>
              <a:endParaRPr lang="en-US" sz="2099" spc="20">
                <a:solidFill>
                  <a:srgbClr val="FFFFFF"/>
                </a:solidFill>
                <a:latin typeface="HK Grotesk Light"/>
              </a:endParaRP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377327" y="331047"/>
              <a:ext cx="3978324" cy="7620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80"/>
                </a:lnSpc>
              </a:pPr>
              <a:r>
                <a:rPr lang="en-US" sz="1900" spc="47">
                  <a:solidFill>
                    <a:srgbClr val="000000"/>
                  </a:solidFill>
                  <a:latin typeface="Poppins Medium"/>
                </a:rPr>
                <a:t>LLAMADA TELEFONICA INICIAL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7369133" y="3383666"/>
            <a:ext cx="3549734" cy="5133388"/>
            <a:chOff x="0" y="0"/>
            <a:chExt cx="4732978" cy="6844517"/>
          </a:xfrm>
        </p:grpSpPr>
        <p:grpSp>
          <p:nvGrpSpPr>
            <p:cNvPr id="15" name="Group 15"/>
            <p:cNvGrpSpPr/>
            <p:nvPr/>
          </p:nvGrpSpPr>
          <p:grpSpPr>
            <a:xfrm>
              <a:off x="0" y="0"/>
              <a:ext cx="4732978" cy="1055126"/>
              <a:chOff x="0" y="0"/>
              <a:chExt cx="1478175" cy="329531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1478175" cy="329531"/>
              </a:xfrm>
              <a:custGeom>
                <a:avLst/>
                <a:gdLst/>
                <a:ahLst/>
                <a:cxnLst/>
                <a:rect l="l" t="t" r="r" b="b"/>
                <a:pathLst>
                  <a:path w="1478175" h="329531">
                    <a:moveTo>
                      <a:pt x="0" y="0"/>
                    </a:moveTo>
                    <a:lnTo>
                      <a:pt x="1478175" y="0"/>
                    </a:lnTo>
                    <a:lnTo>
                      <a:pt x="1478175" y="329531"/>
                    </a:lnTo>
                    <a:lnTo>
                      <a:pt x="0" y="329531"/>
                    </a:lnTo>
                    <a:close/>
                  </a:path>
                </a:pathLst>
              </a:custGeom>
              <a:solidFill>
                <a:srgbClr val="969A9F"/>
              </a:solidFill>
            </p:spPr>
          </p:sp>
        </p:grpSp>
        <p:sp>
          <p:nvSpPr>
            <p:cNvPr id="17" name="TextBox 17"/>
            <p:cNvSpPr txBox="1"/>
            <p:nvPr/>
          </p:nvSpPr>
          <p:spPr>
            <a:xfrm>
              <a:off x="0" y="1526489"/>
              <a:ext cx="4732978" cy="53180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729"/>
                </a:lnSpc>
              </a:pPr>
              <a:r>
                <a:rPr lang="en-US" sz="2099" spc="20">
                  <a:solidFill>
                    <a:srgbClr val="FFFFFF"/>
                  </a:solidFill>
                  <a:latin typeface="HK Grotesk Light"/>
                </a:rPr>
                <a:t>Teléfono de quien llama:</a:t>
              </a:r>
            </a:p>
            <a:p>
              <a:pPr>
                <a:lnSpc>
                  <a:spcPts val="2729"/>
                </a:lnSpc>
              </a:pPr>
              <a:r>
                <a:rPr lang="en-US" sz="2099" spc="20">
                  <a:solidFill>
                    <a:srgbClr val="FFFFFF"/>
                  </a:solidFill>
                  <a:latin typeface="HK Grotesk Light"/>
                </a:rPr>
                <a:t>Mensajes enviados:</a:t>
              </a:r>
            </a:p>
            <a:p>
              <a:pPr>
                <a:lnSpc>
                  <a:spcPts val="2729"/>
                </a:lnSpc>
              </a:pPr>
              <a:r>
                <a:rPr lang="en-US" sz="2099" spc="20">
                  <a:solidFill>
                    <a:srgbClr val="FFFFFF"/>
                  </a:solidFill>
                  <a:latin typeface="HK Grotesk Light"/>
                </a:rPr>
                <a:t>Fotos enviadas:</a:t>
              </a:r>
            </a:p>
            <a:p>
              <a:pPr>
                <a:lnSpc>
                  <a:spcPts val="2729"/>
                </a:lnSpc>
              </a:pPr>
              <a:r>
                <a:rPr lang="en-US" sz="2099" spc="20">
                  <a:solidFill>
                    <a:srgbClr val="FFFFFF"/>
                  </a:solidFill>
                  <a:latin typeface="HK Grotesk Light"/>
                </a:rPr>
                <a:t>Amenazas:</a:t>
              </a:r>
            </a:p>
            <a:p>
              <a:pPr>
                <a:lnSpc>
                  <a:spcPts val="2729"/>
                </a:lnSpc>
              </a:pPr>
              <a:r>
                <a:rPr lang="en-US" sz="2099" spc="20">
                  <a:solidFill>
                    <a:srgbClr val="FFFFFF"/>
                  </a:solidFill>
                  <a:latin typeface="HK Grotesk Light"/>
                </a:rPr>
                <a:t>Acento del criminal:</a:t>
              </a:r>
            </a:p>
            <a:p>
              <a:pPr>
                <a:lnSpc>
                  <a:spcPts val="2729"/>
                </a:lnSpc>
              </a:pPr>
              <a:r>
                <a:rPr lang="en-US" sz="2099" spc="20">
                  <a:solidFill>
                    <a:srgbClr val="FFFFFF"/>
                  </a:solidFill>
                  <a:latin typeface="HK Grotesk Light"/>
                </a:rPr>
                <a:t>Cuanto piden:</a:t>
              </a:r>
            </a:p>
            <a:p>
              <a:pPr>
                <a:lnSpc>
                  <a:spcPts val="2729"/>
                </a:lnSpc>
              </a:pPr>
              <a:r>
                <a:rPr lang="en-US" sz="2099" spc="20">
                  <a:solidFill>
                    <a:srgbClr val="FFFFFF"/>
                  </a:solidFill>
                  <a:latin typeface="HK Grotesk Light"/>
                </a:rPr>
                <a:t>Forma de pago:</a:t>
              </a:r>
            </a:p>
            <a:p>
              <a:pPr>
                <a:lnSpc>
                  <a:spcPts val="2729"/>
                </a:lnSpc>
              </a:pPr>
              <a:r>
                <a:rPr lang="en-US" sz="2099" spc="20">
                  <a:solidFill>
                    <a:srgbClr val="FFFFFF"/>
                  </a:solidFill>
                  <a:latin typeface="HK Grotesk Light"/>
                </a:rPr>
                <a:t>Fecha y hora de pago:</a:t>
              </a:r>
            </a:p>
            <a:p>
              <a:pPr>
                <a:lnSpc>
                  <a:spcPts val="2730"/>
                </a:lnSpc>
              </a:pPr>
              <a:r>
                <a:rPr lang="en-US" sz="2100" spc="21">
                  <a:solidFill>
                    <a:srgbClr val="FFFFFF"/>
                  </a:solidFill>
                  <a:latin typeface="HK Grotesk Light"/>
                </a:rPr>
                <a:t>Modus operandi: (quien dicen ser, si pertenecen a un cartel o grupo delictivo, formas de amenazar, etc.)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263676" y="331047"/>
              <a:ext cx="4166853" cy="4064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00"/>
                </a:lnSpc>
              </a:pPr>
              <a:r>
                <a:rPr lang="en-US" sz="2000" spc="50">
                  <a:solidFill>
                    <a:srgbClr val="000000"/>
                  </a:solidFill>
                  <a:latin typeface="Poppins Medium"/>
                </a:rPr>
                <a:t>INFORMACIÓ´N EN SITIO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2621202" y="3383666"/>
            <a:ext cx="3549734" cy="4800574"/>
            <a:chOff x="0" y="0"/>
            <a:chExt cx="4732978" cy="6400766"/>
          </a:xfrm>
        </p:grpSpPr>
        <p:grpSp>
          <p:nvGrpSpPr>
            <p:cNvPr id="20" name="Group 20"/>
            <p:cNvGrpSpPr/>
            <p:nvPr/>
          </p:nvGrpSpPr>
          <p:grpSpPr>
            <a:xfrm>
              <a:off x="0" y="0"/>
              <a:ext cx="4732978" cy="1055126"/>
              <a:chOff x="0" y="0"/>
              <a:chExt cx="1478175" cy="329531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1478175" cy="329531"/>
              </a:xfrm>
              <a:custGeom>
                <a:avLst/>
                <a:gdLst/>
                <a:ahLst/>
                <a:cxnLst/>
                <a:rect l="l" t="t" r="r" b="b"/>
                <a:pathLst>
                  <a:path w="1478175" h="329531">
                    <a:moveTo>
                      <a:pt x="0" y="0"/>
                    </a:moveTo>
                    <a:lnTo>
                      <a:pt x="1478175" y="0"/>
                    </a:lnTo>
                    <a:lnTo>
                      <a:pt x="1478175" y="329531"/>
                    </a:lnTo>
                    <a:lnTo>
                      <a:pt x="0" y="329531"/>
                    </a:lnTo>
                    <a:close/>
                  </a:path>
                </a:pathLst>
              </a:custGeom>
              <a:solidFill>
                <a:srgbClr val="969A9F"/>
              </a:solidFill>
            </p:spPr>
          </p:sp>
        </p:grpSp>
        <p:sp>
          <p:nvSpPr>
            <p:cNvPr id="22" name="TextBox 22"/>
            <p:cNvSpPr txBox="1"/>
            <p:nvPr/>
          </p:nvSpPr>
          <p:spPr>
            <a:xfrm>
              <a:off x="0" y="1526489"/>
              <a:ext cx="4732978" cy="48742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730"/>
                </a:lnSpc>
              </a:pPr>
              <a:endParaRPr/>
            </a:p>
            <a:p>
              <a:pPr>
                <a:lnSpc>
                  <a:spcPts val="2729"/>
                </a:lnSpc>
              </a:pPr>
              <a:r>
                <a:rPr lang="en-US" sz="2099" spc="20">
                  <a:solidFill>
                    <a:srgbClr val="FFFFFF"/>
                  </a:solidFill>
                  <a:latin typeface="HK Grotesk Light"/>
                </a:rPr>
                <a:t>Hora de liberación:</a:t>
              </a:r>
            </a:p>
            <a:p>
              <a:pPr>
                <a:lnSpc>
                  <a:spcPts val="2729"/>
                </a:lnSpc>
              </a:pPr>
              <a:r>
                <a:rPr lang="en-US" sz="2099" spc="20">
                  <a:solidFill>
                    <a:srgbClr val="FFFFFF"/>
                  </a:solidFill>
                  <a:latin typeface="HK Grotesk Light"/>
                </a:rPr>
                <a:t>Hora de llegada:</a:t>
              </a:r>
            </a:p>
            <a:p>
              <a:pPr>
                <a:lnSpc>
                  <a:spcPts val="2729"/>
                </a:lnSpc>
              </a:pPr>
              <a:r>
                <a:rPr lang="en-US" sz="2099" spc="20">
                  <a:solidFill>
                    <a:srgbClr val="FFFFFF"/>
                  </a:solidFill>
                  <a:latin typeface="HK Grotesk Light"/>
                </a:rPr>
                <a:t>Descripción de hechos: (como le llamaron, a que hora, donde se hospedo, número telefónico de los criminales, ¿hizo depósitos o transferencias? ¿Cuánto deposito? número de cuenta</a:t>
              </a:r>
            </a:p>
            <a:p>
              <a:pPr>
                <a:lnSpc>
                  <a:spcPts val="2730"/>
                </a:lnSpc>
              </a:pPr>
              <a:endParaRPr lang="en-US" sz="2099" spc="20">
                <a:solidFill>
                  <a:srgbClr val="FFFFFF"/>
                </a:solidFill>
                <a:latin typeface="HK Grotesk Light"/>
              </a:endParaRP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364922" y="331047"/>
              <a:ext cx="4003134" cy="4160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20"/>
                </a:lnSpc>
              </a:pPr>
              <a:r>
                <a:rPr lang="en-US" sz="2100" spc="52">
                  <a:solidFill>
                    <a:srgbClr val="000000"/>
                  </a:solidFill>
                  <a:latin typeface="Poppins Medium"/>
                </a:rPr>
                <a:t>INFORMACIÓN FINAL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5753224" y="9258300"/>
            <a:ext cx="9511178" cy="214890"/>
            <a:chOff x="0" y="0"/>
            <a:chExt cx="25294954" cy="571500"/>
          </a:xfrm>
        </p:grpSpPr>
        <p:sp>
          <p:nvSpPr>
            <p:cNvPr id="25" name="Freeform 25"/>
            <p:cNvSpPr/>
            <p:nvPr/>
          </p:nvSpPr>
          <p:spPr>
            <a:xfrm>
              <a:off x="0" y="255270"/>
              <a:ext cx="25294954" cy="69850"/>
            </a:xfrm>
            <a:custGeom>
              <a:avLst/>
              <a:gdLst/>
              <a:ahLst/>
              <a:cxnLst/>
              <a:rect l="l" t="t" r="r" b="b"/>
              <a:pathLst>
                <a:path w="25294954" h="69850">
                  <a:moveTo>
                    <a:pt x="25004123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25294954" y="69850"/>
                  </a:lnTo>
                  <a:lnTo>
                    <a:pt x="25294954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26" name="TextBox 26"/>
          <p:cNvSpPr txBox="1"/>
          <p:nvPr/>
        </p:nvSpPr>
        <p:spPr>
          <a:xfrm>
            <a:off x="15374896" y="9258300"/>
            <a:ext cx="1884404" cy="208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80"/>
              </a:lnSpc>
            </a:pPr>
            <a:r>
              <a:rPr lang="en-US" sz="1400" spc="98">
                <a:solidFill>
                  <a:srgbClr val="FFFFFF"/>
                </a:solidFill>
                <a:latin typeface="Poppins Medium"/>
              </a:rPr>
              <a:t>Marzo/2019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028700" y="9258300"/>
            <a:ext cx="4724524" cy="208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80"/>
              </a:lnSpc>
            </a:pPr>
            <a:r>
              <a:rPr lang="en-US" sz="1400" spc="98">
                <a:solidFill>
                  <a:srgbClr val="FFFFFF"/>
                </a:solidFill>
                <a:latin typeface="Poppins Medium"/>
              </a:rPr>
              <a:t>INVESTIGACIÓN DE INCIDENTES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549860" y="729395"/>
            <a:ext cx="1521188" cy="1521188"/>
            <a:chOff x="0" y="0"/>
            <a:chExt cx="2028250" cy="2028250"/>
          </a:xfrm>
        </p:grpSpPr>
        <p:grpSp>
          <p:nvGrpSpPr>
            <p:cNvPr id="29" name="Group 29"/>
            <p:cNvGrpSpPr/>
            <p:nvPr/>
          </p:nvGrpSpPr>
          <p:grpSpPr>
            <a:xfrm>
              <a:off x="0" y="0"/>
              <a:ext cx="2028250" cy="2028250"/>
              <a:chOff x="0" y="0"/>
              <a:chExt cx="812800" cy="812800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263E51"/>
              </a:solidFill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54"/>
                  </a:lnSpc>
                </a:pPr>
                <a:endParaRPr/>
              </a:p>
            </p:txBody>
          </p:sp>
        </p:grpSp>
        <p:grpSp>
          <p:nvGrpSpPr>
            <p:cNvPr id="32" name="Group 32"/>
            <p:cNvGrpSpPr/>
            <p:nvPr/>
          </p:nvGrpSpPr>
          <p:grpSpPr>
            <a:xfrm>
              <a:off x="144642" y="150461"/>
              <a:ext cx="1727329" cy="1727329"/>
              <a:chOff x="0" y="0"/>
              <a:chExt cx="812800" cy="812800"/>
            </a:xfrm>
          </p:grpSpPr>
          <p:sp>
            <p:nvSpPr>
              <p:cNvPr id="33" name="Freeform 33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34" name="TextBox 34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54"/>
                  </a:lnSpc>
                </a:pPr>
                <a:endParaRPr/>
              </a:p>
            </p:txBody>
          </p:sp>
        </p:grpSp>
        <p:grpSp>
          <p:nvGrpSpPr>
            <p:cNvPr id="35" name="Group 35"/>
            <p:cNvGrpSpPr/>
            <p:nvPr/>
          </p:nvGrpSpPr>
          <p:grpSpPr>
            <a:xfrm>
              <a:off x="708796" y="769120"/>
              <a:ext cx="483658" cy="483658"/>
              <a:chOff x="0" y="0"/>
              <a:chExt cx="812800" cy="812800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284E83"/>
              </a:solidFill>
            </p:spPr>
          </p:sp>
          <p:sp>
            <p:nvSpPr>
              <p:cNvPr id="37" name="TextBox 37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54"/>
                  </a:lnSpc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42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507165" y="4606512"/>
            <a:ext cx="15780835" cy="5379461"/>
            <a:chOff x="0" y="0"/>
            <a:chExt cx="5338209" cy="1819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338209" cy="1819719"/>
            </a:xfrm>
            <a:custGeom>
              <a:avLst/>
              <a:gdLst/>
              <a:ahLst/>
              <a:cxnLst/>
              <a:rect l="l" t="t" r="r" b="b"/>
              <a:pathLst>
                <a:path w="5338209" h="1819719">
                  <a:moveTo>
                    <a:pt x="0" y="0"/>
                  </a:moveTo>
                  <a:lnTo>
                    <a:pt x="5338209" y="0"/>
                  </a:lnTo>
                  <a:lnTo>
                    <a:pt x="5338209" y="1819719"/>
                  </a:lnTo>
                  <a:lnTo>
                    <a:pt x="0" y="1819719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3167644" y="2393750"/>
            <a:ext cx="10398764" cy="11616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998"/>
              </a:lnSpc>
            </a:pPr>
            <a:r>
              <a:rPr lang="en-US" sz="8600">
                <a:solidFill>
                  <a:srgbClr val="FFFFFF"/>
                </a:solidFill>
                <a:latin typeface="Telegraf Bold"/>
              </a:rPr>
              <a:t>Datos empleado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5016606" y="2376088"/>
            <a:ext cx="2063768" cy="2063768"/>
            <a:chOff x="0" y="0"/>
            <a:chExt cx="6350000" cy="6350000"/>
          </a:xfrm>
        </p:grpSpPr>
        <p:sp>
          <p:nvSpPr>
            <p:cNvPr id="6" name="Freeform 6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5815244" y="2876584"/>
            <a:ext cx="600951" cy="1062775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7715289" y="1233391"/>
            <a:ext cx="8097035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TextBox 9"/>
          <p:cNvSpPr txBox="1"/>
          <p:nvPr/>
        </p:nvSpPr>
        <p:spPr>
          <a:xfrm>
            <a:off x="6030704" y="6998928"/>
            <a:ext cx="5538588" cy="25355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164290"/>
                </a:solidFill>
                <a:latin typeface="Telegraf"/>
              </a:rPr>
              <a:t>Número de empleado: XXXX</a:t>
            </a:r>
          </a:p>
          <a:p>
            <a:pPr marL="388620" lvl="1" indent="-194310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164290"/>
                </a:solidFill>
                <a:latin typeface="Telegraf"/>
              </a:rPr>
              <a:t>Fecha de ingreso: XXXXX</a:t>
            </a:r>
          </a:p>
          <a:p>
            <a:pPr marL="388620" lvl="1" indent="-194310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164290"/>
                </a:solidFill>
                <a:latin typeface="Telegraf"/>
              </a:rPr>
              <a:t>domicilio: XXXXX</a:t>
            </a:r>
          </a:p>
          <a:p>
            <a:pPr marL="388620" lvl="1" indent="-194310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164290"/>
                </a:solidFill>
                <a:latin typeface="Telegraf"/>
              </a:rPr>
              <a:t>Teléfono de emergencias: XXXXX</a:t>
            </a:r>
          </a:p>
          <a:p>
            <a:pPr marL="388620" lvl="1" indent="-194310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164290"/>
                </a:solidFill>
                <a:latin typeface="Telegraf"/>
              </a:rPr>
              <a:t>Jefe directo:</a:t>
            </a:r>
          </a:p>
          <a:p>
            <a:pPr marL="388620" lvl="1" indent="-194310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164290"/>
                </a:solidFill>
                <a:latin typeface="Telegraf"/>
              </a:rPr>
              <a:t>Área:</a:t>
            </a:r>
          </a:p>
          <a:p>
            <a:pPr marL="388620" lvl="1" indent="-194310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164290"/>
                </a:solidFill>
                <a:latin typeface="Telegraf"/>
              </a:rPr>
              <a:t>Tipo de sangre</a:t>
            </a:r>
          </a:p>
          <a:p>
            <a:pPr marL="388620" lvl="1" indent="-194310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164290"/>
                </a:solidFill>
                <a:latin typeface="Telegraf"/>
              </a:rPr>
              <a:t>Número de seguro social: 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6030704" y="5503322"/>
            <a:ext cx="3571414" cy="1167130"/>
            <a:chOff x="0" y="0"/>
            <a:chExt cx="4761885" cy="1556173"/>
          </a:xfrm>
        </p:grpSpPr>
        <p:sp>
          <p:nvSpPr>
            <p:cNvPr id="11" name="TextBox 11"/>
            <p:cNvSpPr txBox="1"/>
            <p:nvPr/>
          </p:nvSpPr>
          <p:spPr>
            <a:xfrm>
              <a:off x="0" y="1131358"/>
              <a:ext cx="4685288" cy="4248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520"/>
                </a:lnSpc>
                <a:spcBef>
                  <a:spcPct val="0"/>
                </a:spcBef>
              </a:pPr>
              <a:r>
                <a:rPr lang="en-US" sz="1800">
                  <a:solidFill>
                    <a:srgbClr val="000000"/>
                  </a:solidFill>
                  <a:latin typeface="Telegraf"/>
                </a:rPr>
                <a:t>Gerente de ventas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66675"/>
              <a:ext cx="4761885" cy="11504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499"/>
                </a:lnSpc>
                <a:spcBef>
                  <a:spcPct val="0"/>
                </a:spcBef>
              </a:pPr>
              <a:r>
                <a:rPr lang="en-US" sz="2499" u="sng">
                  <a:solidFill>
                    <a:srgbClr val="000000"/>
                  </a:solidFill>
                  <a:latin typeface="Telegraf Bold"/>
                </a:rPr>
                <a:t>Empleado XXXXX XXXX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3167644" y="1153889"/>
            <a:ext cx="4671230" cy="2161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567"/>
              </a:lnSpc>
            </a:pPr>
            <a:r>
              <a:rPr lang="en-US" sz="1599">
                <a:solidFill>
                  <a:srgbClr val="FFFFFF"/>
                </a:solidFill>
                <a:latin typeface="Telegraf"/>
              </a:rPr>
              <a:t>Seguridad patrimonial, Marzo 2019</a:t>
            </a: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4"/>
          <a:srcRect l="16623" r="21048"/>
          <a:stretch>
            <a:fillRect/>
          </a:stretch>
        </p:blipFill>
        <p:spPr>
          <a:xfrm>
            <a:off x="3167644" y="5503322"/>
            <a:ext cx="2513177" cy="3754978"/>
          </a:xfrm>
          <a:prstGeom prst="rect">
            <a:avLst/>
          </a:prstGeom>
        </p:spPr>
      </p:pic>
      <p:grpSp>
        <p:nvGrpSpPr>
          <p:cNvPr id="15" name="Group 15"/>
          <p:cNvGrpSpPr/>
          <p:nvPr/>
        </p:nvGrpSpPr>
        <p:grpSpPr>
          <a:xfrm>
            <a:off x="549860" y="729395"/>
            <a:ext cx="1521188" cy="1521188"/>
            <a:chOff x="0" y="0"/>
            <a:chExt cx="2028250" cy="2028250"/>
          </a:xfrm>
        </p:grpSpPr>
        <p:grpSp>
          <p:nvGrpSpPr>
            <p:cNvPr id="16" name="Group 16"/>
            <p:cNvGrpSpPr/>
            <p:nvPr/>
          </p:nvGrpSpPr>
          <p:grpSpPr>
            <a:xfrm>
              <a:off x="0" y="0"/>
              <a:ext cx="2028250" cy="2028250"/>
              <a:chOff x="0" y="0"/>
              <a:chExt cx="812800" cy="81280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263E51"/>
              </a:solidFill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54"/>
                  </a:lnSpc>
                </a:pPr>
                <a:endParaRPr/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44642" y="150461"/>
              <a:ext cx="1727329" cy="1727329"/>
              <a:chOff x="0" y="0"/>
              <a:chExt cx="812800" cy="81280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1" name="TextBox 21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54"/>
                  </a:lnSpc>
                </a:pPr>
                <a:endParaRPr/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708796" y="769120"/>
              <a:ext cx="483658" cy="483658"/>
              <a:chOff x="0" y="0"/>
              <a:chExt cx="812800" cy="812800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284E83"/>
              </a:solidFill>
            </p:spPr>
          </p:sp>
          <p:sp>
            <p:nvSpPr>
              <p:cNvPr id="24" name="TextBox 24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54"/>
                  </a:lnSpc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42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039669" y="3340946"/>
            <a:ext cx="3811178" cy="1395984"/>
            <a:chOff x="0" y="0"/>
            <a:chExt cx="1990168" cy="72897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90168" cy="728972"/>
            </a:xfrm>
            <a:custGeom>
              <a:avLst/>
              <a:gdLst/>
              <a:ahLst/>
              <a:cxnLst/>
              <a:rect l="l" t="t" r="r" b="b"/>
              <a:pathLst>
                <a:path w="1990168" h="728972">
                  <a:moveTo>
                    <a:pt x="1865708" y="728972"/>
                  </a:moveTo>
                  <a:lnTo>
                    <a:pt x="124460" y="728972"/>
                  </a:lnTo>
                  <a:cubicBezTo>
                    <a:pt x="55880" y="728972"/>
                    <a:pt x="0" y="673092"/>
                    <a:pt x="0" y="60451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865708" y="0"/>
                  </a:lnTo>
                  <a:cubicBezTo>
                    <a:pt x="1934288" y="0"/>
                    <a:pt x="1990168" y="55880"/>
                    <a:pt x="1990168" y="124460"/>
                  </a:cubicBezTo>
                  <a:lnTo>
                    <a:pt x="1990168" y="604512"/>
                  </a:lnTo>
                  <a:cubicBezTo>
                    <a:pt x="1990168" y="673092"/>
                    <a:pt x="1934288" y="728972"/>
                    <a:pt x="1865708" y="72897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2039669" y="2450649"/>
            <a:ext cx="3811178" cy="695830"/>
            <a:chOff x="0" y="0"/>
            <a:chExt cx="3617122" cy="6604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617121" cy="660400"/>
            </a:xfrm>
            <a:custGeom>
              <a:avLst/>
              <a:gdLst/>
              <a:ahLst/>
              <a:cxnLst/>
              <a:rect l="l" t="t" r="r" b="b"/>
              <a:pathLst>
                <a:path w="3617121" h="660400">
                  <a:moveTo>
                    <a:pt x="3492662" y="660400"/>
                  </a:moveTo>
                  <a:lnTo>
                    <a:pt x="124460" y="660400"/>
                  </a:lnTo>
                  <a:cubicBezTo>
                    <a:pt x="55880" y="660400"/>
                    <a:pt x="0" y="604520"/>
                    <a:pt x="0" y="5359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492662" y="0"/>
                  </a:lnTo>
                  <a:cubicBezTo>
                    <a:pt x="3561242" y="0"/>
                    <a:pt x="3617121" y="55880"/>
                    <a:pt x="3617121" y="124460"/>
                  </a:cubicBezTo>
                  <a:lnTo>
                    <a:pt x="3617121" y="535940"/>
                  </a:lnTo>
                  <a:cubicBezTo>
                    <a:pt x="3617121" y="604520"/>
                    <a:pt x="3561242" y="660400"/>
                    <a:pt x="3492662" y="66040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488917" y="2450649"/>
            <a:ext cx="1375813" cy="2286281"/>
            <a:chOff x="0" y="0"/>
            <a:chExt cx="693355" cy="115219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93355" cy="1152195"/>
            </a:xfrm>
            <a:custGeom>
              <a:avLst/>
              <a:gdLst/>
              <a:ahLst/>
              <a:cxnLst/>
              <a:rect l="l" t="t" r="r" b="b"/>
              <a:pathLst>
                <a:path w="693355" h="1152195">
                  <a:moveTo>
                    <a:pt x="568895" y="1152195"/>
                  </a:moveTo>
                  <a:lnTo>
                    <a:pt x="124460" y="1152195"/>
                  </a:lnTo>
                  <a:cubicBezTo>
                    <a:pt x="55880" y="1152195"/>
                    <a:pt x="0" y="1096315"/>
                    <a:pt x="0" y="102773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68895" y="0"/>
                  </a:lnTo>
                  <a:cubicBezTo>
                    <a:pt x="637475" y="0"/>
                    <a:pt x="693355" y="55880"/>
                    <a:pt x="693355" y="124460"/>
                  </a:cubicBezTo>
                  <a:lnTo>
                    <a:pt x="693355" y="1027735"/>
                  </a:lnTo>
                  <a:cubicBezTo>
                    <a:pt x="693355" y="1096315"/>
                    <a:pt x="637475" y="1152195"/>
                    <a:pt x="568895" y="1152195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8013787" y="3340946"/>
            <a:ext cx="3811178" cy="1395984"/>
            <a:chOff x="0" y="0"/>
            <a:chExt cx="1990168" cy="72897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990168" cy="728972"/>
            </a:xfrm>
            <a:custGeom>
              <a:avLst/>
              <a:gdLst/>
              <a:ahLst/>
              <a:cxnLst/>
              <a:rect l="l" t="t" r="r" b="b"/>
              <a:pathLst>
                <a:path w="1990168" h="728972">
                  <a:moveTo>
                    <a:pt x="1865708" y="728972"/>
                  </a:moveTo>
                  <a:lnTo>
                    <a:pt x="124460" y="728972"/>
                  </a:lnTo>
                  <a:cubicBezTo>
                    <a:pt x="55880" y="728972"/>
                    <a:pt x="0" y="673092"/>
                    <a:pt x="0" y="60451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865708" y="0"/>
                  </a:lnTo>
                  <a:cubicBezTo>
                    <a:pt x="1934288" y="0"/>
                    <a:pt x="1990168" y="55880"/>
                    <a:pt x="1990168" y="124460"/>
                  </a:cubicBezTo>
                  <a:lnTo>
                    <a:pt x="1990168" y="604512"/>
                  </a:lnTo>
                  <a:cubicBezTo>
                    <a:pt x="1990168" y="673092"/>
                    <a:pt x="1934288" y="728972"/>
                    <a:pt x="1865708" y="728972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8013787" y="2450649"/>
            <a:ext cx="3811178" cy="695830"/>
            <a:chOff x="0" y="0"/>
            <a:chExt cx="3617122" cy="6604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617121" cy="660400"/>
            </a:xfrm>
            <a:custGeom>
              <a:avLst/>
              <a:gdLst/>
              <a:ahLst/>
              <a:cxnLst/>
              <a:rect l="l" t="t" r="r" b="b"/>
              <a:pathLst>
                <a:path w="3617121" h="660400">
                  <a:moveTo>
                    <a:pt x="3492662" y="660400"/>
                  </a:moveTo>
                  <a:lnTo>
                    <a:pt x="124460" y="660400"/>
                  </a:lnTo>
                  <a:cubicBezTo>
                    <a:pt x="55880" y="660400"/>
                    <a:pt x="0" y="604520"/>
                    <a:pt x="0" y="5359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492662" y="0"/>
                  </a:lnTo>
                  <a:cubicBezTo>
                    <a:pt x="3561242" y="0"/>
                    <a:pt x="3617121" y="55880"/>
                    <a:pt x="3617121" y="124460"/>
                  </a:cubicBezTo>
                  <a:lnTo>
                    <a:pt x="3617121" y="535940"/>
                  </a:lnTo>
                  <a:cubicBezTo>
                    <a:pt x="3617121" y="604520"/>
                    <a:pt x="3561242" y="660400"/>
                    <a:pt x="3492662" y="6604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6463035" y="2450649"/>
            <a:ext cx="1375813" cy="2286281"/>
            <a:chOff x="0" y="0"/>
            <a:chExt cx="693355" cy="115219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93355" cy="1152195"/>
            </a:xfrm>
            <a:custGeom>
              <a:avLst/>
              <a:gdLst/>
              <a:ahLst/>
              <a:cxnLst/>
              <a:rect l="l" t="t" r="r" b="b"/>
              <a:pathLst>
                <a:path w="693355" h="1152195">
                  <a:moveTo>
                    <a:pt x="568895" y="1152195"/>
                  </a:moveTo>
                  <a:lnTo>
                    <a:pt x="124460" y="1152195"/>
                  </a:lnTo>
                  <a:cubicBezTo>
                    <a:pt x="55880" y="1152195"/>
                    <a:pt x="0" y="1096315"/>
                    <a:pt x="0" y="102773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68895" y="0"/>
                  </a:lnTo>
                  <a:cubicBezTo>
                    <a:pt x="637475" y="0"/>
                    <a:pt x="693355" y="55880"/>
                    <a:pt x="693355" y="124460"/>
                  </a:cubicBezTo>
                  <a:lnTo>
                    <a:pt x="693355" y="1027735"/>
                  </a:lnTo>
                  <a:cubicBezTo>
                    <a:pt x="693355" y="1096315"/>
                    <a:pt x="637475" y="1152195"/>
                    <a:pt x="568895" y="115219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4" name="Group 14"/>
          <p:cNvGrpSpPr/>
          <p:nvPr/>
        </p:nvGrpSpPr>
        <p:grpSpPr>
          <a:xfrm>
            <a:off x="13987904" y="3340946"/>
            <a:ext cx="3811178" cy="1395984"/>
            <a:chOff x="0" y="0"/>
            <a:chExt cx="1990168" cy="728972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990168" cy="728972"/>
            </a:xfrm>
            <a:custGeom>
              <a:avLst/>
              <a:gdLst/>
              <a:ahLst/>
              <a:cxnLst/>
              <a:rect l="l" t="t" r="r" b="b"/>
              <a:pathLst>
                <a:path w="1990168" h="728972">
                  <a:moveTo>
                    <a:pt x="1865708" y="728972"/>
                  </a:moveTo>
                  <a:lnTo>
                    <a:pt x="124460" y="728972"/>
                  </a:lnTo>
                  <a:cubicBezTo>
                    <a:pt x="55880" y="728972"/>
                    <a:pt x="0" y="673092"/>
                    <a:pt x="0" y="60451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865708" y="0"/>
                  </a:lnTo>
                  <a:cubicBezTo>
                    <a:pt x="1934288" y="0"/>
                    <a:pt x="1990168" y="55880"/>
                    <a:pt x="1990168" y="124460"/>
                  </a:cubicBezTo>
                  <a:lnTo>
                    <a:pt x="1990168" y="604512"/>
                  </a:lnTo>
                  <a:cubicBezTo>
                    <a:pt x="1990168" y="673092"/>
                    <a:pt x="1934288" y="728972"/>
                    <a:pt x="1865708" y="72897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16" name="Group 16"/>
          <p:cNvGrpSpPr/>
          <p:nvPr/>
        </p:nvGrpSpPr>
        <p:grpSpPr>
          <a:xfrm>
            <a:off x="13987904" y="2450649"/>
            <a:ext cx="3811178" cy="695830"/>
            <a:chOff x="0" y="0"/>
            <a:chExt cx="3617122" cy="6604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3617121" cy="660400"/>
            </a:xfrm>
            <a:custGeom>
              <a:avLst/>
              <a:gdLst/>
              <a:ahLst/>
              <a:cxnLst/>
              <a:rect l="l" t="t" r="r" b="b"/>
              <a:pathLst>
                <a:path w="3617121" h="660400">
                  <a:moveTo>
                    <a:pt x="3492662" y="660400"/>
                  </a:moveTo>
                  <a:lnTo>
                    <a:pt x="124460" y="660400"/>
                  </a:lnTo>
                  <a:cubicBezTo>
                    <a:pt x="55880" y="660400"/>
                    <a:pt x="0" y="604520"/>
                    <a:pt x="0" y="5359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492662" y="0"/>
                  </a:lnTo>
                  <a:cubicBezTo>
                    <a:pt x="3561242" y="0"/>
                    <a:pt x="3617121" y="55880"/>
                    <a:pt x="3617121" y="124460"/>
                  </a:cubicBezTo>
                  <a:lnTo>
                    <a:pt x="3617121" y="535940"/>
                  </a:lnTo>
                  <a:cubicBezTo>
                    <a:pt x="3617121" y="604520"/>
                    <a:pt x="3561242" y="660400"/>
                    <a:pt x="3492662" y="66040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18" name="Group 18"/>
          <p:cNvGrpSpPr/>
          <p:nvPr/>
        </p:nvGrpSpPr>
        <p:grpSpPr>
          <a:xfrm>
            <a:off x="12437153" y="2450649"/>
            <a:ext cx="1375813" cy="2286281"/>
            <a:chOff x="0" y="0"/>
            <a:chExt cx="693355" cy="1152195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693355" cy="1152195"/>
            </a:xfrm>
            <a:custGeom>
              <a:avLst/>
              <a:gdLst/>
              <a:ahLst/>
              <a:cxnLst/>
              <a:rect l="l" t="t" r="r" b="b"/>
              <a:pathLst>
                <a:path w="693355" h="1152195">
                  <a:moveTo>
                    <a:pt x="568895" y="1152195"/>
                  </a:moveTo>
                  <a:lnTo>
                    <a:pt x="124460" y="1152195"/>
                  </a:lnTo>
                  <a:cubicBezTo>
                    <a:pt x="55880" y="1152195"/>
                    <a:pt x="0" y="1096315"/>
                    <a:pt x="0" y="102773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68895" y="0"/>
                  </a:lnTo>
                  <a:cubicBezTo>
                    <a:pt x="637475" y="0"/>
                    <a:pt x="693355" y="55880"/>
                    <a:pt x="693355" y="124460"/>
                  </a:cubicBezTo>
                  <a:lnTo>
                    <a:pt x="693355" y="1027735"/>
                  </a:lnTo>
                  <a:cubicBezTo>
                    <a:pt x="693355" y="1096315"/>
                    <a:pt x="637475" y="1152195"/>
                    <a:pt x="568895" y="1152195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pic>
        <p:nvPicPr>
          <p:cNvPr id="20" name="Picture 20"/>
          <p:cNvPicPr>
            <a:picLocks noChangeAspect="1"/>
          </p:cNvPicPr>
          <p:nvPr/>
        </p:nvPicPr>
        <p:blipFill>
          <a:blip r:embed="rId2">
            <a:alphaModFix amt="6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-2464739" y="6569346"/>
            <a:ext cx="5166468" cy="7661303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2">
            <a:alphaModFix amt="6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5704766" y="-4682306"/>
            <a:ext cx="5166468" cy="7661303"/>
          </a:xfrm>
          <a:prstGeom prst="rect">
            <a:avLst/>
          </a:prstGeom>
        </p:spPr>
      </p:pic>
      <p:grpSp>
        <p:nvGrpSpPr>
          <p:cNvPr id="22" name="Group 22"/>
          <p:cNvGrpSpPr/>
          <p:nvPr/>
        </p:nvGrpSpPr>
        <p:grpSpPr>
          <a:xfrm>
            <a:off x="2039669" y="7862316"/>
            <a:ext cx="3811178" cy="1395984"/>
            <a:chOff x="0" y="0"/>
            <a:chExt cx="1990168" cy="728972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990168" cy="728972"/>
            </a:xfrm>
            <a:custGeom>
              <a:avLst/>
              <a:gdLst/>
              <a:ahLst/>
              <a:cxnLst/>
              <a:rect l="l" t="t" r="r" b="b"/>
              <a:pathLst>
                <a:path w="1990168" h="728972">
                  <a:moveTo>
                    <a:pt x="1865708" y="728972"/>
                  </a:moveTo>
                  <a:lnTo>
                    <a:pt x="124460" y="728972"/>
                  </a:lnTo>
                  <a:cubicBezTo>
                    <a:pt x="55880" y="728972"/>
                    <a:pt x="0" y="673092"/>
                    <a:pt x="0" y="60451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865708" y="0"/>
                  </a:lnTo>
                  <a:cubicBezTo>
                    <a:pt x="1934288" y="0"/>
                    <a:pt x="1990168" y="55880"/>
                    <a:pt x="1990168" y="124460"/>
                  </a:cubicBezTo>
                  <a:lnTo>
                    <a:pt x="1990168" y="604512"/>
                  </a:lnTo>
                  <a:cubicBezTo>
                    <a:pt x="1990168" y="673092"/>
                    <a:pt x="1934288" y="728972"/>
                    <a:pt x="1865708" y="728972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24" name="Group 24"/>
          <p:cNvGrpSpPr/>
          <p:nvPr/>
        </p:nvGrpSpPr>
        <p:grpSpPr>
          <a:xfrm>
            <a:off x="2039669" y="6972019"/>
            <a:ext cx="3811178" cy="695830"/>
            <a:chOff x="0" y="0"/>
            <a:chExt cx="3617122" cy="6604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3617121" cy="660400"/>
            </a:xfrm>
            <a:custGeom>
              <a:avLst/>
              <a:gdLst/>
              <a:ahLst/>
              <a:cxnLst/>
              <a:rect l="l" t="t" r="r" b="b"/>
              <a:pathLst>
                <a:path w="3617121" h="660400">
                  <a:moveTo>
                    <a:pt x="3492662" y="660400"/>
                  </a:moveTo>
                  <a:lnTo>
                    <a:pt x="124460" y="660400"/>
                  </a:lnTo>
                  <a:cubicBezTo>
                    <a:pt x="55880" y="660400"/>
                    <a:pt x="0" y="604520"/>
                    <a:pt x="0" y="5359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492662" y="0"/>
                  </a:lnTo>
                  <a:cubicBezTo>
                    <a:pt x="3561242" y="0"/>
                    <a:pt x="3617121" y="55880"/>
                    <a:pt x="3617121" y="124460"/>
                  </a:cubicBezTo>
                  <a:lnTo>
                    <a:pt x="3617121" y="535940"/>
                  </a:lnTo>
                  <a:cubicBezTo>
                    <a:pt x="3617121" y="604520"/>
                    <a:pt x="3561242" y="660400"/>
                    <a:pt x="3492662" y="6604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26" name="Group 26"/>
          <p:cNvGrpSpPr/>
          <p:nvPr/>
        </p:nvGrpSpPr>
        <p:grpSpPr>
          <a:xfrm>
            <a:off x="488917" y="6972019"/>
            <a:ext cx="1375813" cy="2286281"/>
            <a:chOff x="0" y="0"/>
            <a:chExt cx="693355" cy="1152195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693355" cy="1152195"/>
            </a:xfrm>
            <a:custGeom>
              <a:avLst/>
              <a:gdLst/>
              <a:ahLst/>
              <a:cxnLst/>
              <a:rect l="l" t="t" r="r" b="b"/>
              <a:pathLst>
                <a:path w="693355" h="1152195">
                  <a:moveTo>
                    <a:pt x="568895" y="1152195"/>
                  </a:moveTo>
                  <a:lnTo>
                    <a:pt x="124460" y="1152195"/>
                  </a:lnTo>
                  <a:cubicBezTo>
                    <a:pt x="55880" y="1152195"/>
                    <a:pt x="0" y="1096315"/>
                    <a:pt x="0" y="102773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68895" y="0"/>
                  </a:lnTo>
                  <a:cubicBezTo>
                    <a:pt x="637475" y="0"/>
                    <a:pt x="693355" y="55880"/>
                    <a:pt x="693355" y="124460"/>
                  </a:cubicBezTo>
                  <a:lnTo>
                    <a:pt x="693355" y="1027735"/>
                  </a:lnTo>
                  <a:cubicBezTo>
                    <a:pt x="693355" y="1096315"/>
                    <a:pt x="637475" y="1152195"/>
                    <a:pt x="568895" y="115219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28" name="Group 28"/>
          <p:cNvGrpSpPr/>
          <p:nvPr/>
        </p:nvGrpSpPr>
        <p:grpSpPr>
          <a:xfrm>
            <a:off x="8013787" y="7862316"/>
            <a:ext cx="3811178" cy="1395984"/>
            <a:chOff x="0" y="0"/>
            <a:chExt cx="1990168" cy="728972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990168" cy="728972"/>
            </a:xfrm>
            <a:custGeom>
              <a:avLst/>
              <a:gdLst/>
              <a:ahLst/>
              <a:cxnLst/>
              <a:rect l="l" t="t" r="r" b="b"/>
              <a:pathLst>
                <a:path w="1990168" h="728972">
                  <a:moveTo>
                    <a:pt x="1865708" y="728972"/>
                  </a:moveTo>
                  <a:lnTo>
                    <a:pt x="124460" y="728972"/>
                  </a:lnTo>
                  <a:cubicBezTo>
                    <a:pt x="55880" y="728972"/>
                    <a:pt x="0" y="673092"/>
                    <a:pt x="0" y="60451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865708" y="0"/>
                  </a:lnTo>
                  <a:cubicBezTo>
                    <a:pt x="1934288" y="0"/>
                    <a:pt x="1990168" y="55880"/>
                    <a:pt x="1990168" y="124460"/>
                  </a:cubicBezTo>
                  <a:lnTo>
                    <a:pt x="1990168" y="604512"/>
                  </a:lnTo>
                  <a:cubicBezTo>
                    <a:pt x="1990168" y="673092"/>
                    <a:pt x="1934288" y="728972"/>
                    <a:pt x="1865708" y="72897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30" name="Group 30"/>
          <p:cNvGrpSpPr/>
          <p:nvPr/>
        </p:nvGrpSpPr>
        <p:grpSpPr>
          <a:xfrm>
            <a:off x="8013787" y="6972019"/>
            <a:ext cx="3811178" cy="695830"/>
            <a:chOff x="0" y="0"/>
            <a:chExt cx="3617122" cy="66040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3617121" cy="660400"/>
            </a:xfrm>
            <a:custGeom>
              <a:avLst/>
              <a:gdLst/>
              <a:ahLst/>
              <a:cxnLst/>
              <a:rect l="l" t="t" r="r" b="b"/>
              <a:pathLst>
                <a:path w="3617121" h="660400">
                  <a:moveTo>
                    <a:pt x="3492662" y="660400"/>
                  </a:moveTo>
                  <a:lnTo>
                    <a:pt x="124460" y="660400"/>
                  </a:lnTo>
                  <a:cubicBezTo>
                    <a:pt x="55880" y="660400"/>
                    <a:pt x="0" y="604520"/>
                    <a:pt x="0" y="5359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492662" y="0"/>
                  </a:lnTo>
                  <a:cubicBezTo>
                    <a:pt x="3561242" y="0"/>
                    <a:pt x="3617121" y="55880"/>
                    <a:pt x="3617121" y="124460"/>
                  </a:cubicBezTo>
                  <a:lnTo>
                    <a:pt x="3617121" y="535940"/>
                  </a:lnTo>
                  <a:cubicBezTo>
                    <a:pt x="3617121" y="604520"/>
                    <a:pt x="3561242" y="660400"/>
                    <a:pt x="3492662" y="66040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32" name="Group 32"/>
          <p:cNvGrpSpPr/>
          <p:nvPr/>
        </p:nvGrpSpPr>
        <p:grpSpPr>
          <a:xfrm>
            <a:off x="6463035" y="6972019"/>
            <a:ext cx="1375813" cy="2286281"/>
            <a:chOff x="0" y="0"/>
            <a:chExt cx="693355" cy="1152195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693355" cy="1152195"/>
            </a:xfrm>
            <a:custGeom>
              <a:avLst/>
              <a:gdLst/>
              <a:ahLst/>
              <a:cxnLst/>
              <a:rect l="l" t="t" r="r" b="b"/>
              <a:pathLst>
                <a:path w="693355" h="1152195">
                  <a:moveTo>
                    <a:pt x="568895" y="1152195"/>
                  </a:moveTo>
                  <a:lnTo>
                    <a:pt x="124460" y="1152195"/>
                  </a:lnTo>
                  <a:cubicBezTo>
                    <a:pt x="55880" y="1152195"/>
                    <a:pt x="0" y="1096315"/>
                    <a:pt x="0" y="102773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68895" y="0"/>
                  </a:lnTo>
                  <a:cubicBezTo>
                    <a:pt x="637475" y="0"/>
                    <a:pt x="693355" y="55880"/>
                    <a:pt x="693355" y="124460"/>
                  </a:cubicBezTo>
                  <a:lnTo>
                    <a:pt x="693355" y="1027735"/>
                  </a:lnTo>
                  <a:cubicBezTo>
                    <a:pt x="693355" y="1096315"/>
                    <a:pt x="637475" y="1152195"/>
                    <a:pt x="568895" y="1152195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34" name="Group 34"/>
          <p:cNvGrpSpPr/>
          <p:nvPr/>
        </p:nvGrpSpPr>
        <p:grpSpPr>
          <a:xfrm>
            <a:off x="13987904" y="7862316"/>
            <a:ext cx="3811178" cy="1395984"/>
            <a:chOff x="0" y="0"/>
            <a:chExt cx="1990168" cy="728972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990168" cy="728972"/>
            </a:xfrm>
            <a:custGeom>
              <a:avLst/>
              <a:gdLst/>
              <a:ahLst/>
              <a:cxnLst/>
              <a:rect l="l" t="t" r="r" b="b"/>
              <a:pathLst>
                <a:path w="1990168" h="728972">
                  <a:moveTo>
                    <a:pt x="1865708" y="728972"/>
                  </a:moveTo>
                  <a:lnTo>
                    <a:pt x="124460" y="728972"/>
                  </a:lnTo>
                  <a:cubicBezTo>
                    <a:pt x="55880" y="728972"/>
                    <a:pt x="0" y="673092"/>
                    <a:pt x="0" y="60451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865708" y="0"/>
                  </a:lnTo>
                  <a:cubicBezTo>
                    <a:pt x="1934288" y="0"/>
                    <a:pt x="1990168" y="55880"/>
                    <a:pt x="1990168" y="124460"/>
                  </a:cubicBezTo>
                  <a:lnTo>
                    <a:pt x="1990168" y="604512"/>
                  </a:lnTo>
                  <a:cubicBezTo>
                    <a:pt x="1990168" y="673092"/>
                    <a:pt x="1934288" y="728972"/>
                    <a:pt x="1865708" y="728972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36" name="Group 36"/>
          <p:cNvGrpSpPr/>
          <p:nvPr/>
        </p:nvGrpSpPr>
        <p:grpSpPr>
          <a:xfrm>
            <a:off x="13987904" y="6972019"/>
            <a:ext cx="3811178" cy="695830"/>
            <a:chOff x="0" y="0"/>
            <a:chExt cx="3617122" cy="66040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3617121" cy="660400"/>
            </a:xfrm>
            <a:custGeom>
              <a:avLst/>
              <a:gdLst/>
              <a:ahLst/>
              <a:cxnLst/>
              <a:rect l="l" t="t" r="r" b="b"/>
              <a:pathLst>
                <a:path w="3617121" h="660400">
                  <a:moveTo>
                    <a:pt x="3492662" y="660400"/>
                  </a:moveTo>
                  <a:lnTo>
                    <a:pt x="124460" y="660400"/>
                  </a:lnTo>
                  <a:cubicBezTo>
                    <a:pt x="55880" y="660400"/>
                    <a:pt x="0" y="604520"/>
                    <a:pt x="0" y="5359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492662" y="0"/>
                  </a:lnTo>
                  <a:cubicBezTo>
                    <a:pt x="3561242" y="0"/>
                    <a:pt x="3617121" y="55880"/>
                    <a:pt x="3617121" y="124460"/>
                  </a:cubicBezTo>
                  <a:lnTo>
                    <a:pt x="3617121" y="535940"/>
                  </a:lnTo>
                  <a:cubicBezTo>
                    <a:pt x="3617121" y="604520"/>
                    <a:pt x="3561242" y="660400"/>
                    <a:pt x="3492662" y="6604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38" name="Group 38"/>
          <p:cNvGrpSpPr/>
          <p:nvPr/>
        </p:nvGrpSpPr>
        <p:grpSpPr>
          <a:xfrm>
            <a:off x="12437153" y="6972019"/>
            <a:ext cx="1375813" cy="2286281"/>
            <a:chOff x="0" y="0"/>
            <a:chExt cx="693355" cy="1152195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693355" cy="1152195"/>
            </a:xfrm>
            <a:custGeom>
              <a:avLst/>
              <a:gdLst/>
              <a:ahLst/>
              <a:cxnLst/>
              <a:rect l="l" t="t" r="r" b="b"/>
              <a:pathLst>
                <a:path w="693355" h="1152195">
                  <a:moveTo>
                    <a:pt x="568895" y="1152195"/>
                  </a:moveTo>
                  <a:lnTo>
                    <a:pt x="124460" y="1152195"/>
                  </a:lnTo>
                  <a:cubicBezTo>
                    <a:pt x="55880" y="1152195"/>
                    <a:pt x="0" y="1096315"/>
                    <a:pt x="0" y="102773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68895" y="0"/>
                  </a:lnTo>
                  <a:cubicBezTo>
                    <a:pt x="637475" y="0"/>
                    <a:pt x="693355" y="55880"/>
                    <a:pt x="693355" y="124460"/>
                  </a:cubicBezTo>
                  <a:lnTo>
                    <a:pt x="693355" y="1027735"/>
                  </a:lnTo>
                  <a:cubicBezTo>
                    <a:pt x="693355" y="1096315"/>
                    <a:pt x="637475" y="1152195"/>
                    <a:pt x="568895" y="115219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40" name="Group 40"/>
          <p:cNvGrpSpPr/>
          <p:nvPr/>
        </p:nvGrpSpPr>
        <p:grpSpPr>
          <a:xfrm>
            <a:off x="488917" y="5387253"/>
            <a:ext cx="3170178" cy="934444"/>
            <a:chOff x="0" y="0"/>
            <a:chExt cx="1170341" cy="344971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170341" cy="344971"/>
            </a:xfrm>
            <a:custGeom>
              <a:avLst/>
              <a:gdLst/>
              <a:ahLst/>
              <a:cxnLst/>
              <a:rect l="l" t="t" r="r" b="b"/>
              <a:pathLst>
                <a:path w="1170341" h="344971">
                  <a:moveTo>
                    <a:pt x="0" y="0"/>
                  </a:moveTo>
                  <a:lnTo>
                    <a:pt x="967141" y="0"/>
                  </a:lnTo>
                  <a:lnTo>
                    <a:pt x="1170341" y="172485"/>
                  </a:lnTo>
                  <a:lnTo>
                    <a:pt x="967141" y="344971"/>
                  </a:lnTo>
                  <a:lnTo>
                    <a:pt x="0" y="344971"/>
                  </a:lnTo>
                  <a:lnTo>
                    <a:pt x="203200" y="1724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42" name="TextBox 42"/>
            <p:cNvSpPr txBox="1"/>
            <p:nvPr/>
          </p:nvSpPr>
          <p:spPr>
            <a:xfrm>
              <a:off x="177800" y="-57150"/>
              <a:ext cx="558800" cy="463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3316915" y="5387253"/>
            <a:ext cx="3170178" cy="934444"/>
            <a:chOff x="0" y="0"/>
            <a:chExt cx="1170341" cy="344971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170341" cy="344971"/>
            </a:xfrm>
            <a:custGeom>
              <a:avLst/>
              <a:gdLst/>
              <a:ahLst/>
              <a:cxnLst/>
              <a:rect l="l" t="t" r="r" b="b"/>
              <a:pathLst>
                <a:path w="1170341" h="344971">
                  <a:moveTo>
                    <a:pt x="0" y="0"/>
                  </a:moveTo>
                  <a:lnTo>
                    <a:pt x="967141" y="0"/>
                  </a:lnTo>
                  <a:lnTo>
                    <a:pt x="1170341" y="172485"/>
                  </a:lnTo>
                  <a:lnTo>
                    <a:pt x="967141" y="344971"/>
                  </a:lnTo>
                  <a:lnTo>
                    <a:pt x="0" y="344971"/>
                  </a:lnTo>
                  <a:lnTo>
                    <a:pt x="203200" y="1724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5" name="TextBox 45"/>
            <p:cNvSpPr txBox="1"/>
            <p:nvPr/>
          </p:nvSpPr>
          <p:spPr>
            <a:xfrm>
              <a:off x="177800" y="-57150"/>
              <a:ext cx="558800" cy="463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6144912" y="5387253"/>
            <a:ext cx="3170178" cy="934444"/>
            <a:chOff x="0" y="0"/>
            <a:chExt cx="1170341" cy="344971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1170341" cy="344971"/>
            </a:xfrm>
            <a:custGeom>
              <a:avLst/>
              <a:gdLst/>
              <a:ahLst/>
              <a:cxnLst/>
              <a:rect l="l" t="t" r="r" b="b"/>
              <a:pathLst>
                <a:path w="1170341" h="344971">
                  <a:moveTo>
                    <a:pt x="0" y="0"/>
                  </a:moveTo>
                  <a:lnTo>
                    <a:pt x="967141" y="0"/>
                  </a:lnTo>
                  <a:lnTo>
                    <a:pt x="1170341" y="172485"/>
                  </a:lnTo>
                  <a:lnTo>
                    <a:pt x="967141" y="344971"/>
                  </a:lnTo>
                  <a:lnTo>
                    <a:pt x="0" y="344971"/>
                  </a:lnTo>
                  <a:lnTo>
                    <a:pt x="203200" y="1724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48" name="TextBox 48"/>
            <p:cNvSpPr txBox="1"/>
            <p:nvPr/>
          </p:nvSpPr>
          <p:spPr>
            <a:xfrm>
              <a:off x="177800" y="-57150"/>
              <a:ext cx="558800" cy="463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8972910" y="5387253"/>
            <a:ext cx="3170178" cy="934444"/>
            <a:chOff x="0" y="0"/>
            <a:chExt cx="1170341" cy="344971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1170341" cy="344971"/>
            </a:xfrm>
            <a:custGeom>
              <a:avLst/>
              <a:gdLst/>
              <a:ahLst/>
              <a:cxnLst/>
              <a:rect l="l" t="t" r="r" b="b"/>
              <a:pathLst>
                <a:path w="1170341" h="344971">
                  <a:moveTo>
                    <a:pt x="0" y="0"/>
                  </a:moveTo>
                  <a:lnTo>
                    <a:pt x="967141" y="0"/>
                  </a:lnTo>
                  <a:lnTo>
                    <a:pt x="1170341" y="172485"/>
                  </a:lnTo>
                  <a:lnTo>
                    <a:pt x="967141" y="344971"/>
                  </a:lnTo>
                  <a:lnTo>
                    <a:pt x="0" y="344971"/>
                  </a:lnTo>
                  <a:lnTo>
                    <a:pt x="203200" y="1724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1" name="TextBox 51"/>
            <p:cNvSpPr txBox="1"/>
            <p:nvPr/>
          </p:nvSpPr>
          <p:spPr>
            <a:xfrm>
              <a:off x="177800" y="-57150"/>
              <a:ext cx="558800" cy="463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11800907" y="5387253"/>
            <a:ext cx="3170178" cy="934444"/>
            <a:chOff x="0" y="0"/>
            <a:chExt cx="1170341" cy="344971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1170341" cy="344971"/>
            </a:xfrm>
            <a:custGeom>
              <a:avLst/>
              <a:gdLst/>
              <a:ahLst/>
              <a:cxnLst/>
              <a:rect l="l" t="t" r="r" b="b"/>
              <a:pathLst>
                <a:path w="1170341" h="344971">
                  <a:moveTo>
                    <a:pt x="0" y="0"/>
                  </a:moveTo>
                  <a:lnTo>
                    <a:pt x="967141" y="0"/>
                  </a:lnTo>
                  <a:lnTo>
                    <a:pt x="1170341" y="172485"/>
                  </a:lnTo>
                  <a:lnTo>
                    <a:pt x="967141" y="344971"/>
                  </a:lnTo>
                  <a:lnTo>
                    <a:pt x="0" y="344971"/>
                  </a:lnTo>
                  <a:lnTo>
                    <a:pt x="203200" y="1724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54" name="TextBox 54"/>
            <p:cNvSpPr txBox="1"/>
            <p:nvPr/>
          </p:nvSpPr>
          <p:spPr>
            <a:xfrm>
              <a:off x="177800" y="-57150"/>
              <a:ext cx="558800" cy="463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14628905" y="5387253"/>
            <a:ext cx="3170178" cy="934444"/>
            <a:chOff x="0" y="0"/>
            <a:chExt cx="1170341" cy="344971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1170341" cy="344971"/>
            </a:xfrm>
            <a:custGeom>
              <a:avLst/>
              <a:gdLst/>
              <a:ahLst/>
              <a:cxnLst/>
              <a:rect l="l" t="t" r="r" b="b"/>
              <a:pathLst>
                <a:path w="1170341" h="344971">
                  <a:moveTo>
                    <a:pt x="0" y="0"/>
                  </a:moveTo>
                  <a:lnTo>
                    <a:pt x="967141" y="0"/>
                  </a:lnTo>
                  <a:lnTo>
                    <a:pt x="1170341" y="172485"/>
                  </a:lnTo>
                  <a:lnTo>
                    <a:pt x="967141" y="344971"/>
                  </a:lnTo>
                  <a:lnTo>
                    <a:pt x="0" y="344971"/>
                  </a:lnTo>
                  <a:lnTo>
                    <a:pt x="203200" y="1724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7" name="TextBox 57"/>
            <p:cNvSpPr txBox="1"/>
            <p:nvPr/>
          </p:nvSpPr>
          <p:spPr>
            <a:xfrm>
              <a:off x="177800" y="-57150"/>
              <a:ext cx="558800" cy="463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58" name="AutoShape 58"/>
          <p:cNvSpPr/>
          <p:nvPr/>
        </p:nvSpPr>
        <p:spPr>
          <a:xfrm rot="-5400000">
            <a:off x="851662" y="5023991"/>
            <a:ext cx="650322" cy="0"/>
          </a:xfrm>
          <a:prstGeom prst="line">
            <a:avLst/>
          </a:prstGeom>
          <a:ln w="76200" cap="flat">
            <a:solidFill>
              <a:srgbClr val="FFFFFF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59" name="AutoShape 59"/>
          <p:cNvSpPr/>
          <p:nvPr/>
        </p:nvSpPr>
        <p:spPr>
          <a:xfrm rot="-5400000">
            <a:off x="6825780" y="5023991"/>
            <a:ext cx="650322" cy="0"/>
          </a:xfrm>
          <a:prstGeom prst="line">
            <a:avLst/>
          </a:prstGeom>
          <a:ln w="76200" cap="flat">
            <a:solidFill>
              <a:srgbClr val="FFFFFF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60" name="AutoShape 60"/>
          <p:cNvSpPr/>
          <p:nvPr/>
        </p:nvSpPr>
        <p:spPr>
          <a:xfrm rot="-5400000">
            <a:off x="12799898" y="5023991"/>
            <a:ext cx="650322" cy="0"/>
          </a:xfrm>
          <a:prstGeom prst="line">
            <a:avLst/>
          </a:prstGeom>
          <a:ln w="76200" cap="flat">
            <a:solidFill>
              <a:srgbClr val="FFFFFF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61" name="AutoShape 61"/>
          <p:cNvSpPr/>
          <p:nvPr/>
        </p:nvSpPr>
        <p:spPr>
          <a:xfrm rot="-5400000">
            <a:off x="4576843" y="6608757"/>
            <a:ext cx="650322" cy="0"/>
          </a:xfrm>
          <a:prstGeom prst="line">
            <a:avLst/>
          </a:prstGeom>
          <a:ln w="76200" cap="flat">
            <a:solidFill>
              <a:srgbClr val="FFFFFF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62" name="AutoShape 62"/>
          <p:cNvSpPr/>
          <p:nvPr/>
        </p:nvSpPr>
        <p:spPr>
          <a:xfrm rot="-5400000">
            <a:off x="10232838" y="6608757"/>
            <a:ext cx="650322" cy="0"/>
          </a:xfrm>
          <a:prstGeom prst="line">
            <a:avLst/>
          </a:prstGeom>
          <a:ln w="76200" cap="flat">
            <a:solidFill>
              <a:srgbClr val="FFFFFF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63" name="AutoShape 63"/>
          <p:cNvSpPr/>
          <p:nvPr/>
        </p:nvSpPr>
        <p:spPr>
          <a:xfrm rot="-5400000">
            <a:off x="15888833" y="6608757"/>
            <a:ext cx="650322" cy="0"/>
          </a:xfrm>
          <a:prstGeom prst="line">
            <a:avLst/>
          </a:prstGeom>
          <a:ln w="76200" cap="flat">
            <a:solidFill>
              <a:srgbClr val="FFFFFF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64" name="TextBox 64"/>
          <p:cNvSpPr txBox="1"/>
          <p:nvPr/>
        </p:nvSpPr>
        <p:spPr>
          <a:xfrm>
            <a:off x="5958333" y="350635"/>
            <a:ext cx="7723604" cy="1455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spc="134">
                <a:solidFill>
                  <a:srgbClr val="FFFFFF"/>
                </a:solidFill>
                <a:latin typeface="Barlow Bold"/>
              </a:rPr>
              <a:t>REPORTE CRONOLÓGICO</a:t>
            </a:r>
          </a:p>
          <a:p>
            <a:pPr algn="ctr">
              <a:lnSpc>
                <a:spcPts val="5880"/>
              </a:lnSpc>
            </a:pPr>
            <a:endParaRPr lang="en-US" sz="4200" spc="134">
              <a:solidFill>
                <a:srgbClr val="FFFFFF"/>
              </a:solidFill>
              <a:latin typeface="Barlow Bold"/>
            </a:endParaRPr>
          </a:p>
        </p:txBody>
      </p:sp>
      <p:sp>
        <p:nvSpPr>
          <p:cNvPr id="65" name="TextBox 65"/>
          <p:cNvSpPr txBox="1"/>
          <p:nvPr/>
        </p:nvSpPr>
        <p:spPr>
          <a:xfrm>
            <a:off x="2251862" y="2562344"/>
            <a:ext cx="2255888" cy="415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2400" spc="76">
                <a:solidFill>
                  <a:srgbClr val="FFFFFF"/>
                </a:solidFill>
                <a:latin typeface="Barlow Medium Bold"/>
              </a:rPr>
              <a:t>Reporte inicial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2251862" y="3542686"/>
            <a:ext cx="3385344" cy="944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520"/>
              </a:lnSpc>
              <a:spcBef>
                <a:spcPct val="0"/>
              </a:spcBef>
            </a:pPr>
            <a:r>
              <a:rPr lang="en-US" sz="1800" spc="57">
                <a:solidFill>
                  <a:srgbClr val="FFFFFF"/>
                </a:solidFill>
                <a:latin typeface="Barlow Medium"/>
              </a:rPr>
              <a:t>Llama la madre del empleado para reportar que recibió llamada de secuestro</a:t>
            </a:r>
          </a:p>
        </p:txBody>
      </p:sp>
      <p:sp>
        <p:nvSpPr>
          <p:cNvPr id="67" name="TextBox 67"/>
          <p:cNvSpPr txBox="1"/>
          <p:nvPr/>
        </p:nvSpPr>
        <p:spPr>
          <a:xfrm>
            <a:off x="581262" y="2364619"/>
            <a:ext cx="1114923" cy="23440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77"/>
              </a:lnSpc>
            </a:pPr>
            <a:r>
              <a:rPr lang="en-US" sz="4299" spc="619">
                <a:solidFill>
                  <a:srgbClr val="FFFFFF"/>
                </a:solidFill>
                <a:latin typeface="Barlow Bold"/>
              </a:rPr>
              <a:t>10:14 am</a:t>
            </a:r>
          </a:p>
        </p:txBody>
      </p:sp>
      <p:sp>
        <p:nvSpPr>
          <p:cNvPr id="68" name="TextBox 68"/>
          <p:cNvSpPr txBox="1"/>
          <p:nvPr/>
        </p:nvSpPr>
        <p:spPr>
          <a:xfrm>
            <a:off x="8225979" y="2562344"/>
            <a:ext cx="2255888" cy="415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2400" spc="76">
                <a:solidFill>
                  <a:srgbClr val="000000"/>
                </a:solidFill>
                <a:latin typeface="Barlow Medium Bold"/>
              </a:rPr>
              <a:t>Apoyo en sitio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8093420" y="3346998"/>
            <a:ext cx="3650463" cy="1259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520"/>
              </a:lnSpc>
              <a:spcBef>
                <a:spcPct val="0"/>
              </a:spcBef>
            </a:pPr>
            <a:r>
              <a:rPr lang="en-US" sz="1800" spc="57">
                <a:solidFill>
                  <a:srgbClr val="000000"/>
                </a:solidFill>
                <a:latin typeface="Barlow Medium"/>
              </a:rPr>
              <a:t>Coordinador operativo acude al hogar del empleado, se pone en contacto con familia para brindar la asesoría y recabar información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6594064" y="2355399"/>
            <a:ext cx="1113755" cy="22806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32"/>
              </a:lnSpc>
            </a:pPr>
            <a:r>
              <a:rPr lang="en-US" sz="4200" spc="604">
                <a:solidFill>
                  <a:srgbClr val="000000"/>
                </a:solidFill>
                <a:latin typeface="Barlow Bold"/>
              </a:rPr>
              <a:t>12:15</a:t>
            </a:r>
          </a:p>
          <a:p>
            <a:pPr algn="ctr">
              <a:lnSpc>
                <a:spcPts val="6132"/>
              </a:lnSpc>
            </a:pPr>
            <a:r>
              <a:rPr lang="en-US" sz="4200" spc="604">
                <a:solidFill>
                  <a:srgbClr val="000000"/>
                </a:solidFill>
                <a:latin typeface="Barlow Bold"/>
              </a:rPr>
              <a:t>pm</a:t>
            </a:r>
          </a:p>
        </p:txBody>
      </p:sp>
      <p:sp>
        <p:nvSpPr>
          <p:cNvPr id="71" name="TextBox 71"/>
          <p:cNvSpPr txBox="1"/>
          <p:nvPr/>
        </p:nvSpPr>
        <p:spPr>
          <a:xfrm>
            <a:off x="14200097" y="2562344"/>
            <a:ext cx="2255888" cy="415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2400" spc="76">
                <a:solidFill>
                  <a:srgbClr val="FFFFFF"/>
                </a:solidFill>
                <a:latin typeface="Barlow Medium Bold"/>
              </a:rPr>
              <a:t>Seguimiento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14200097" y="3385523"/>
            <a:ext cx="3385344" cy="1259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520"/>
              </a:lnSpc>
              <a:spcBef>
                <a:spcPct val="0"/>
              </a:spcBef>
            </a:pPr>
            <a:r>
              <a:rPr lang="en-US" sz="1800" spc="57">
                <a:solidFill>
                  <a:srgbClr val="FFFFFF"/>
                </a:solidFill>
                <a:latin typeface="Barlow Medium"/>
              </a:rPr>
              <a:t>Se le mandan mensajes de texto a la victima, quien posteriormente llama a su madre y se libera</a:t>
            </a:r>
          </a:p>
        </p:txBody>
      </p:sp>
      <p:sp>
        <p:nvSpPr>
          <p:cNvPr id="73" name="TextBox 73"/>
          <p:cNvSpPr txBox="1"/>
          <p:nvPr/>
        </p:nvSpPr>
        <p:spPr>
          <a:xfrm>
            <a:off x="12568181" y="2364924"/>
            <a:ext cx="1113755" cy="22806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32"/>
              </a:lnSpc>
            </a:pPr>
            <a:r>
              <a:rPr lang="en-US" sz="4200" spc="604">
                <a:solidFill>
                  <a:srgbClr val="FFFFFF"/>
                </a:solidFill>
                <a:latin typeface="Barlow Bold"/>
              </a:rPr>
              <a:t>02:10 pm</a:t>
            </a:r>
          </a:p>
        </p:txBody>
      </p:sp>
      <p:sp>
        <p:nvSpPr>
          <p:cNvPr id="74" name="TextBox 74"/>
          <p:cNvSpPr txBox="1"/>
          <p:nvPr/>
        </p:nvSpPr>
        <p:spPr>
          <a:xfrm>
            <a:off x="2251862" y="7083714"/>
            <a:ext cx="3030336" cy="415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2400" spc="76">
                <a:solidFill>
                  <a:srgbClr val="000000"/>
                </a:solidFill>
                <a:latin typeface="Barlow Medium Bold"/>
              </a:rPr>
              <a:t>Reporte a dirección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2251862" y="7934549"/>
            <a:ext cx="3385344" cy="1259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520"/>
              </a:lnSpc>
              <a:spcBef>
                <a:spcPct val="0"/>
              </a:spcBef>
            </a:pPr>
            <a:r>
              <a:rPr lang="en-US" sz="1800" spc="57">
                <a:solidFill>
                  <a:srgbClr val="000000"/>
                </a:solidFill>
                <a:latin typeface="Barlow Medium"/>
              </a:rPr>
              <a:t>Se envía el folio del incidente a dirección del área y RH, y se asigna a coordinador operativo para acudir al sitio</a:t>
            </a:r>
          </a:p>
        </p:txBody>
      </p:sp>
      <p:sp>
        <p:nvSpPr>
          <p:cNvPr id="76" name="TextBox 76"/>
          <p:cNvSpPr txBox="1"/>
          <p:nvPr/>
        </p:nvSpPr>
        <p:spPr>
          <a:xfrm>
            <a:off x="619946" y="6968109"/>
            <a:ext cx="1113755" cy="22806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32"/>
              </a:lnSpc>
            </a:pPr>
            <a:r>
              <a:rPr lang="en-US" sz="4200" spc="604">
                <a:solidFill>
                  <a:srgbClr val="000000"/>
                </a:solidFill>
                <a:latin typeface="Barlow Bold"/>
              </a:rPr>
              <a:t>10:20 </a:t>
            </a:r>
          </a:p>
          <a:p>
            <a:pPr algn="ctr">
              <a:lnSpc>
                <a:spcPts val="6132"/>
              </a:lnSpc>
            </a:pPr>
            <a:r>
              <a:rPr lang="en-US" sz="4200" spc="604">
                <a:solidFill>
                  <a:srgbClr val="000000"/>
                </a:solidFill>
                <a:latin typeface="Barlow Bold"/>
              </a:rPr>
              <a:t>am</a:t>
            </a:r>
          </a:p>
        </p:txBody>
      </p:sp>
      <p:sp>
        <p:nvSpPr>
          <p:cNvPr id="77" name="TextBox 77"/>
          <p:cNvSpPr txBox="1"/>
          <p:nvPr/>
        </p:nvSpPr>
        <p:spPr>
          <a:xfrm>
            <a:off x="8225979" y="7083714"/>
            <a:ext cx="3226127" cy="415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2400" spc="76">
                <a:solidFill>
                  <a:srgbClr val="FFFFFF"/>
                </a:solidFill>
                <a:latin typeface="Barlow Medium Bold"/>
              </a:rPr>
              <a:t>análisis 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8225979" y="7934549"/>
            <a:ext cx="3385344" cy="1259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520"/>
              </a:lnSpc>
              <a:spcBef>
                <a:spcPct val="0"/>
              </a:spcBef>
            </a:pPr>
            <a:r>
              <a:rPr lang="en-US" sz="1800" spc="57">
                <a:solidFill>
                  <a:srgbClr val="FFFFFF"/>
                </a:solidFill>
                <a:latin typeface="Barlow Medium"/>
              </a:rPr>
              <a:t>Al revisar fotos y mensajes, se recomienda acudir a levantar la denuncia y dejar de contestar llamadas de los criminales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6594064" y="6913088"/>
            <a:ext cx="1113755" cy="22806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32"/>
              </a:lnSpc>
            </a:pPr>
            <a:r>
              <a:rPr lang="en-US" sz="4200" spc="604">
                <a:solidFill>
                  <a:srgbClr val="FFFFFF"/>
                </a:solidFill>
                <a:latin typeface="Barlow Bold"/>
              </a:rPr>
              <a:t>01:35</a:t>
            </a:r>
          </a:p>
          <a:p>
            <a:pPr algn="ctr">
              <a:lnSpc>
                <a:spcPts val="6132"/>
              </a:lnSpc>
            </a:pPr>
            <a:r>
              <a:rPr lang="en-US" sz="4200" spc="604">
                <a:solidFill>
                  <a:srgbClr val="FFFFFF"/>
                </a:solidFill>
                <a:latin typeface="Barlow Bold"/>
              </a:rPr>
              <a:t>pm</a:t>
            </a:r>
          </a:p>
        </p:txBody>
      </p:sp>
      <p:sp>
        <p:nvSpPr>
          <p:cNvPr id="80" name="TextBox 80"/>
          <p:cNvSpPr txBox="1"/>
          <p:nvPr/>
        </p:nvSpPr>
        <p:spPr>
          <a:xfrm>
            <a:off x="14200097" y="7083714"/>
            <a:ext cx="2255888" cy="415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2400" spc="76">
                <a:solidFill>
                  <a:srgbClr val="000000"/>
                </a:solidFill>
                <a:latin typeface="Barlow Medium Bold"/>
              </a:rPr>
              <a:t>Cierre</a:t>
            </a:r>
          </a:p>
        </p:txBody>
      </p:sp>
      <p:sp>
        <p:nvSpPr>
          <p:cNvPr id="81" name="TextBox 81"/>
          <p:cNvSpPr txBox="1"/>
          <p:nvPr/>
        </p:nvSpPr>
        <p:spPr>
          <a:xfrm>
            <a:off x="14200097" y="7925024"/>
            <a:ext cx="3385344" cy="1259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520"/>
              </a:lnSpc>
              <a:spcBef>
                <a:spcPct val="0"/>
              </a:spcBef>
            </a:pPr>
            <a:r>
              <a:rPr lang="en-US" sz="1800" spc="57">
                <a:solidFill>
                  <a:srgbClr val="000000"/>
                </a:solidFill>
                <a:latin typeface="Barlow Medium"/>
              </a:rPr>
              <a:t>El empleado llega a su hogar y se le dejan recomendaciones a la familia para cerrar la denuncia y apoyo psicológico</a:t>
            </a:r>
          </a:p>
        </p:txBody>
      </p:sp>
      <p:sp>
        <p:nvSpPr>
          <p:cNvPr id="82" name="TextBox 82"/>
          <p:cNvSpPr txBox="1"/>
          <p:nvPr/>
        </p:nvSpPr>
        <p:spPr>
          <a:xfrm>
            <a:off x="12568181" y="6940821"/>
            <a:ext cx="1113755" cy="22806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32"/>
              </a:lnSpc>
            </a:pPr>
            <a:r>
              <a:rPr lang="en-US" sz="4200" spc="604">
                <a:solidFill>
                  <a:srgbClr val="000000"/>
                </a:solidFill>
                <a:latin typeface="Barlow Bold"/>
              </a:rPr>
              <a:t>02:45pm</a:t>
            </a:r>
          </a:p>
        </p:txBody>
      </p:sp>
      <p:sp>
        <p:nvSpPr>
          <p:cNvPr id="83" name="TextBox 83"/>
          <p:cNvSpPr txBox="1"/>
          <p:nvPr/>
        </p:nvSpPr>
        <p:spPr>
          <a:xfrm>
            <a:off x="946062" y="5556977"/>
            <a:ext cx="2255888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spc="102">
                <a:solidFill>
                  <a:srgbClr val="FFFFFF"/>
                </a:solidFill>
                <a:latin typeface="Barlow Medium Bold"/>
              </a:rPr>
              <a:t>a</a:t>
            </a:r>
          </a:p>
        </p:txBody>
      </p:sp>
      <p:sp>
        <p:nvSpPr>
          <p:cNvPr id="84" name="TextBox 84"/>
          <p:cNvSpPr txBox="1"/>
          <p:nvPr/>
        </p:nvSpPr>
        <p:spPr>
          <a:xfrm>
            <a:off x="3774060" y="5556977"/>
            <a:ext cx="2255888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spc="102">
                <a:solidFill>
                  <a:srgbClr val="000000"/>
                </a:solidFill>
                <a:latin typeface="Barlow Medium Bold"/>
              </a:rPr>
              <a:t>b</a:t>
            </a:r>
          </a:p>
        </p:txBody>
      </p:sp>
      <p:sp>
        <p:nvSpPr>
          <p:cNvPr id="85" name="TextBox 85"/>
          <p:cNvSpPr txBox="1"/>
          <p:nvPr/>
        </p:nvSpPr>
        <p:spPr>
          <a:xfrm>
            <a:off x="6602057" y="5556977"/>
            <a:ext cx="2255888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spc="102">
                <a:solidFill>
                  <a:srgbClr val="FFFFFF"/>
                </a:solidFill>
                <a:latin typeface="Barlow Medium Bold"/>
              </a:rPr>
              <a:t>c</a:t>
            </a:r>
          </a:p>
        </p:txBody>
      </p:sp>
      <p:sp>
        <p:nvSpPr>
          <p:cNvPr id="86" name="TextBox 86"/>
          <p:cNvSpPr txBox="1"/>
          <p:nvPr/>
        </p:nvSpPr>
        <p:spPr>
          <a:xfrm>
            <a:off x="9430055" y="5556977"/>
            <a:ext cx="2255888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spc="102">
                <a:solidFill>
                  <a:srgbClr val="000000"/>
                </a:solidFill>
                <a:latin typeface="Barlow Medium Bold"/>
              </a:rPr>
              <a:t>d</a:t>
            </a:r>
          </a:p>
        </p:txBody>
      </p:sp>
      <p:sp>
        <p:nvSpPr>
          <p:cNvPr id="87" name="TextBox 87"/>
          <p:cNvSpPr txBox="1"/>
          <p:nvPr/>
        </p:nvSpPr>
        <p:spPr>
          <a:xfrm>
            <a:off x="12258052" y="5556977"/>
            <a:ext cx="2255888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spc="102">
                <a:solidFill>
                  <a:srgbClr val="FFFFFF"/>
                </a:solidFill>
                <a:latin typeface="Barlow Medium Bold"/>
              </a:rPr>
              <a:t>d</a:t>
            </a:r>
          </a:p>
        </p:txBody>
      </p:sp>
      <p:sp>
        <p:nvSpPr>
          <p:cNvPr id="88" name="TextBox 88"/>
          <p:cNvSpPr txBox="1"/>
          <p:nvPr/>
        </p:nvSpPr>
        <p:spPr>
          <a:xfrm>
            <a:off x="15086050" y="5556977"/>
            <a:ext cx="2255888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spc="102">
                <a:solidFill>
                  <a:srgbClr val="000000"/>
                </a:solidFill>
                <a:latin typeface="Barlow Medium Bold"/>
              </a:rPr>
              <a:t>e</a:t>
            </a:r>
          </a:p>
        </p:txBody>
      </p:sp>
      <p:pic>
        <p:nvPicPr>
          <p:cNvPr id="89" name="Picture 8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6049587" y="9822140"/>
            <a:ext cx="1729993" cy="691997"/>
          </a:xfrm>
          <a:prstGeom prst="rect">
            <a:avLst/>
          </a:prstGeom>
        </p:spPr>
      </p:pic>
      <p:pic>
        <p:nvPicPr>
          <p:cNvPr id="90" name="Picture 9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7423004" y="0"/>
            <a:ext cx="1729993" cy="691997"/>
          </a:xfrm>
          <a:prstGeom prst="rect">
            <a:avLst/>
          </a:prstGeom>
        </p:spPr>
      </p:pic>
      <p:pic>
        <p:nvPicPr>
          <p:cNvPr id="91" name="Picture 9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-864996" y="9822140"/>
            <a:ext cx="1729993" cy="691997"/>
          </a:xfrm>
          <a:prstGeom prst="rect">
            <a:avLst/>
          </a:prstGeom>
        </p:spPr>
      </p:pic>
      <p:grpSp>
        <p:nvGrpSpPr>
          <p:cNvPr id="92" name="Group 92"/>
          <p:cNvGrpSpPr/>
          <p:nvPr/>
        </p:nvGrpSpPr>
        <p:grpSpPr>
          <a:xfrm>
            <a:off x="391351" y="345999"/>
            <a:ext cx="1521188" cy="1521188"/>
            <a:chOff x="0" y="0"/>
            <a:chExt cx="2028250" cy="2028250"/>
          </a:xfrm>
        </p:grpSpPr>
        <p:grpSp>
          <p:nvGrpSpPr>
            <p:cNvPr id="93" name="Group 93"/>
            <p:cNvGrpSpPr/>
            <p:nvPr/>
          </p:nvGrpSpPr>
          <p:grpSpPr>
            <a:xfrm>
              <a:off x="0" y="0"/>
              <a:ext cx="2028250" cy="2028250"/>
              <a:chOff x="0" y="0"/>
              <a:chExt cx="812800" cy="812800"/>
            </a:xfrm>
          </p:grpSpPr>
          <p:sp>
            <p:nvSpPr>
              <p:cNvPr id="94" name="Freeform 94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263E51"/>
              </a:solidFill>
            </p:spPr>
          </p:sp>
          <p:sp>
            <p:nvSpPr>
              <p:cNvPr id="95" name="TextBox 95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54"/>
                  </a:lnSpc>
                </a:pPr>
                <a:endParaRPr/>
              </a:p>
            </p:txBody>
          </p:sp>
        </p:grpSp>
        <p:grpSp>
          <p:nvGrpSpPr>
            <p:cNvPr id="96" name="Group 96"/>
            <p:cNvGrpSpPr/>
            <p:nvPr/>
          </p:nvGrpSpPr>
          <p:grpSpPr>
            <a:xfrm>
              <a:off x="144642" y="150461"/>
              <a:ext cx="1727329" cy="1727329"/>
              <a:chOff x="0" y="0"/>
              <a:chExt cx="812800" cy="812800"/>
            </a:xfrm>
          </p:grpSpPr>
          <p:sp>
            <p:nvSpPr>
              <p:cNvPr id="97" name="Freeform 97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98" name="TextBox 98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54"/>
                  </a:lnSpc>
                </a:pPr>
                <a:endParaRPr/>
              </a:p>
            </p:txBody>
          </p:sp>
        </p:grpSp>
        <p:grpSp>
          <p:nvGrpSpPr>
            <p:cNvPr id="99" name="Group 99"/>
            <p:cNvGrpSpPr/>
            <p:nvPr/>
          </p:nvGrpSpPr>
          <p:grpSpPr>
            <a:xfrm>
              <a:off x="708796" y="769120"/>
              <a:ext cx="483658" cy="483658"/>
              <a:chOff x="0" y="0"/>
              <a:chExt cx="812800" cy="812800"/>
            </a:xfrm>
          </p:grpSpPr>
          <p:sp>
            <p:nvSpPr>
              <p:cNvPr id="100" name="Freeform 100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284E83"/>
              </a:solidFill>
            </p:spPr>
          </p:sp>
          <p:sp>
            <p:nvSpPr>
              <p:cNvPr id="101" name="TextBox 101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54"/>
                  </a:lnSpc>
                </a:pPr>
                <a:endParaRPr/>
              </a:p>
            </p:txBody>
          </p:sp>
        </p:grpSp>
      </p:grpSp>
      <p:sp>
        <p:nvSpPr>
          <p:cNvPr id="102" name="TextBox 102"/>
          <p:cNvSpPr txBox="1"/>
          <p:nvPr/>
        </p:nvSpPr>
        <p:spPr>
          <a:xfrm>
            <a:off x="1912538" y="519897"/>
            <a:ext cx="3369660" cy="10292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59"/>
              </a:lnSpc>
            </a:pPr>
            <a:r>
              <a:rPr lang="en-US" sz="2971">
                <a:solidFill>
                  <a:srgbClr val="000000"/>
                </a:solidFill>
                <a:latin typeface="Montserrat Bold"/>
              </a:rPr>
              <a:t>LOGO DE LA EMPRESA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42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flipH="1">
            <a:off x="10376714" y="4060420"/>
            <a:ext cx="10731895" cy="775379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7234941" y="2467324"/>
            <a:ext cx="10024359" cy="19816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7806"/>
              </a:lnSpc>
            </a:pPr>
            <a:r>
              <a:rPr lang="en-US" sz="6195" dirty="0">
                <a:solidFill>
                  <a:srgbClr val="FFFFFF"/>
                </a:solidFill>
                <a:latin typeface="Montserrat Extra-Bold"/>
              </a:rPr>
              <a:t>RECOMENDACIONES A LA FAMILIA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flipV="1">
            <a:off x="-619181" y="-394954"/>
            <a:ext cx="10731895" cy="7753794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r="45994" b="86041"/>
          <a:stretch>
            <a:fillRect/>
          </a:stretch>
        </p:blipFill>
        <p:spPr>
          <a:xfrm>
            <a:off x="16495128" y="490562"/>
            <a:ext cx="1012425" cy="538138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391351" y="345999"/>
            <a:ext cx="1521188" cy="1521188"/>
            <a:chOff x="0" y="0"/>
            <a:chExt cx="2028250" cy="2028250"/>
          </a:xfrm>
        </p:grpSpPr>
        <p:grpSp>
          <p:nvGrpSpPr>
            <p:cNvPr id="7" name="Group 7"/>
            <p:cNvGrpSpPr/>
            <p:nvPr/>
          </p:nvGrpSpPr>
          <p:grpSpPr>
            <a:xfrm>
              <a:off x="0" y="0"/>
              <a:ext cx="2028250" cy="2028250"/>
              <a:chOff x="0" y="0"/>
              <a:chExt cx="812800" cy="8128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263E51"/>
              </a:solidFill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54"/>
                  </a:lnSpc>
                </a:pPr>
                <a:endParaRPr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>
              <a:off x="144642" y="150461"/>
              <a:ext cx="1727329" cy="1727329"/>
              <a:chOff x="0" y="0"/>
              <a:chExt cx="812800" cy="8128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54"/>
                  </a:lnSpc>
                </a:pPr>
                <a:endParaRPr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708796" y="769120"/>
              <a:ext cx="483658" cy="483658"/>
              <a:chOff x="0" y="0"/>
              <a:chExt cx="812800" cy="8128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284E83"/>
              </a:solidFill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54"/>
                  </a:lnSpc>
                </a:pPr>
                <a:endParaRPr/>
              </a:p>
            </p:txBody>
          </p:sp>
        </p:grpSp>
      </p:grpSp>
      <p:pic>
        <p:nvPicPr>
          <p:cNvPr id="16" name="Picture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2121342" y="4712084"/>
            <a:ext cx="3922318" cy="3922318"/>
          </a:xfrm>
          <a:prstGeom prst="rect">
            <a:avLst/>
          </a:prstGeom>
        </p:spPr>
      </p:pic>
      <p:sp>
        <p:nvSpPr>
          <p:cNvPr id="17" name="TextBox 17"/>
          <p:cNvSpPr txBox="1"/>
          <p:nvPr/>
        </p:nvSpPr>
        <p:spPr>
          <a:xfrm>
            <a:off x="6459386" y="4891944"/>
            <a:ext cx="11048167" cy="33129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81290" lvl="1" indent="-290645" algn="just">
              <a:lnSpc>
                <a:spcPts val="3769"/>
              </a:lnSpc>
              <a:buFont typeface="Arial"/>
              <a:buChar char="•"/>
            </a:pPr>
            <a:r>
              <a:rPr lang="en-US" sz="2692" dirty="0" err="1">
                <a:solidFill>
                  <a:srgbClr val="FFFFFF"/>
                </a:solidFill>
                <a:latin typeface="Montserrat"/>
              </a:rPr>
              <a:t>Cerrar</a:t>
            </a:r>
            <a:r>
              <a:rPr lang="en-US" sz="2692" dirty="0">
                <a:solidFill>
                  <a:srgbClr val="FFFFFF"/>
                </a:solidFill>
                <a:latin typeface="Montserrat"/>
              </a:rPr>
              <a:t> la </a:t>
            </a:r>
            <a:r>
              <a:rPr lang="en-US" sz="2692" dirty="0" err="1">
                <a:solidFill>
                  <a:srgbClr val="FFFFFF"/>
                </a:solidFill>
                <a:latin typeface="Montserrat"/>
              </a:rPr>
              <a:t>denuncia</a:t>
            </a:r>
            <a:r>
              <a:rPr lang="en-US" sz="2692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692" dirty="0" err="1">
                <a:solidFill>
                  <a:srgbClr val="FFFFFF"/>
                </a:solidFill>
                <a:latin typeface="Montserrat"/>
              </a:rPr>
              <a:t>por</a:t>
            </a:r>
            <a:r>
              <a:rPr lang="en-US" sz="2692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692" dirty="0" err="1">
                <a:solidFill>
                  <a:srgbClr val="FFFFFF"/>
                </a:solidFill>
                <a:latin typeface="Montserrat"/>
              </a:rPr>
              <a:t>parte</a:t>
            </a:r>
            <a:r>
              <a:rPr lang="en-US" sz="2692" dirty="0">
                <a:solidFill>
                  <a:srgbClr val="FFFFFF"/>
                </a:solidFill>
                <a:latin typeface="Montserrat"/>
              </a:rPr>
              <a:t> del </a:t>
            </a:r>
            <a:r>
              <a:rPr lang="en-US" sz="2692" dirty="0" err="1">
                <a:solidFill>
                  <a:srgbClr val="FFFFFF"/>
                </a:solidFill>
                <a:latin typeface="Montserrat"/>
              </a:rPr>
              <a:t>empleado</a:t>
            </a:r>
            <a:r>
              <a:rPr lang="en-US" sz="2692" dirty="0">
                <a:solidFill>
                  <a:srgbClr val="FFFFFF"/>
                </a:solidFill>
                <a:latin typeface="Montserrat"/>
              </a:rPr>
              <a:t> para </a:t>
            </a:r>
            <a:r>
              <a:rPr lang="en-US" sz="2692" dirty="0" err="1">
                <a:solidFill>
                  <a:srgbClr val="FFFFFF"/>
                </a:solidFill>
                <a:latin typeface="Montserrat"/>
              </a:rPr>
              <a:t>dar</a:t>
            </a:r>
            <a:r>
              <a:rPr lang="en-US" sz="2692" dirty="0">
                <a:solidFill>
                  <a:srgbClr val="FFFFFF"/>
                </a:solidFill>
                <a:latin typeface="Montserrat"/>
              </a:rPr>
              <a:t> la </a:t>
            </a:r>
            <a:r>
              <a:rPr lang="en-US" sz="2692" dirty="0" err="1">
                <a:solidFill>
                  <a:srgbClr val="FFFFFF"/>
                </a:solidFill>
                <a:latin typeface="Montserrat"/>
              </a:rPr>
              <a:t>información</a:t>
            </a:r>
            <a:r>
              <a:rPr lang="en-US" sz="2692" dirty="0">
                <a:solidFill>
                  <a:srgbClr val="FFFFFF"/>
                </a:solidFill>
                <a:latin typeface="Montserrat"/>
              </a:rPr>
              <a:t> de les </a:t>
            </a:r>
            <a:r>
              <a:rPr lang="en-US" sz="2692" dirty="0" err="1">
                <a:solidFill>
                  <a:srgbClr val="FFFFFF"/>
                </a:solidFill>
                <a:latin typeface="Montserrat"/>
              </a:rPr>
              <a:t>hechos</a:t>
            </a:r>
            <a:r>
              <a:rPr lang="en-US" sz="2692" dirty="0">
                <a:solidFill>
                  <a:srgbClr val="FFFFFF"/>
                </a:solidFill>
                <a:latin typeface="Montserrat"/>
              </a:rPr>
              <a:t> y </a:t>
            </a:r>
            <a:r>
              <a:rPr lang="en-US" sz="2692" dirty="0" err="1">
                <a:solidFill>
                  <a:srgbClr val="FFFFFF"/>
                </a:solidFill>
                <a:latin typeface="Montserrat"/>
              </a:rPr>
              <a:t>datos</a:t>
            </a:r>
            <a:r>
              <a:rPr lang="en-US" sz="2692" dirty="0">
                <a:solidFill>
                  <a:srgbClr val="FFFFFF"/>
                </a:solidFill>
                <a:latin typeface="Montserrat"/>
              </a:rPr>
              <a:t>.</a:t>
            </a:r>
          </a:p>
          <a:p>
            <a:pPr marL="581290" lvl="1" indent="-290645" algn="just">
              <a:lnSpc>
                <a:spcPts val="3769"/>
              </a:lnSpc>
              <a:buFont typeface="Arial"/>
              <a:buChar char="•"/>
            </a:pPr>
            <a:r>
              <a:rPr lang="en-US" sz="2692" dirty="0">
                <a:solidFill>
                  <a:srgbClr val="FFFFFF"/>
                </a:solidFill>
                <a:latin typeface="Montserrat"/>
              </a:rPr>
              <a:t>Tomar </a:t>
            </a:r>
            <a:r>
              <a:rPr lang="en-US" sz="2692" dirty="0" err="1">
                <a:solidFill>
                  <a:srgbClr val="FFFFFF"/>
                </a:solidFill>
                <a:latin typeface="Montserrat"/>
              </a:rPr>
              <a:t>el</a:t>
            </a:r>
            <a:r>
              <a:rPr lang="en-US" sz="2692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692" dirty="0" err="1">
                <a:solidFill>
                  <a:srgbClr val="FFFFFF"/>
                </a:solidFill>
                <a:latin typeface="Montserrat"/>
              </a:rPr>
              <a:t>apoyo</a:t>
            </a:r>
            <a:r>
              <a:rPr lang="en-US" sz="2692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692" dirty="0" err="1">
                <a:solidFill>
                  <a:srgbClr val="FFFFFF"/>
                </a:solidFill>
                <a:latin typeface="Montserrat"/>
              </a:rPr>
              <a:t>psicológico</a:t>
            </a:r>
            <a:r>
              <a:rPr lang="en-US" sz="2692" dirty="0">
                <a:solidFill>
                  <a:srgbClr val="FFFFFF"/>
                </a:solidFill>
                <a:latin typeface="Montserrat"/>
              </a:rPr>
              <a:t> que </a:t>
            </a:r>
            <a:r>
              <a:rPr lang="en-US" sz="2692" dirty="0" err="1">
                <a:solidFill>
                  <a:srgbClr val="FFFFFF"/>
                </a:solidFill>
                <a:latin typeface="Montserrat"/>
              </a:rPr>
              <a:t>brinda</a:t>
            </a:r>
            <a:r>
              <a:rPr lang="en-US" sz="2692" dirty="0">
                <a:solidFill>
                  <a:srgbClr val="FFFFFF"/>
                </a:solidFill>
                <a:latin typeface="Montserrat"/>
              </a:rPr>
              <a:t> la </a:t>
            </a:r>
            <a:r>
              <a:rPr lang="en-US" sz="2692" dirty="0" err="1">
                <a:solidFill>
                  <a:srgbClr val="FFFFFF"/>
                </a:solidFill>
                <a:latin typeface="Montserrat"/>
              </a:rPr>
              <a:t>empresa</a:t>
            </a:r>
            <a:r>
              <a:rPr lang="en-US" sz="2692" dirty="0">
                <a:solidFill>
                  <a:srgbClr val="FFFFFF"/>
                </a:solidFill>
                <a:latin typeface="Montserrat"/>
              </a:rPr>
              <a:t> para </a:t>
            </a:r>
            <a:r>
              <a:rPr lang="en-US" sz="2692" dirty="0" err="1">
                <a:solidFill>
                  <a:srgbClr val="FFFFFF"/>
                </a:solidFill>
                <a:latin typeface="Montserrat"/>
              </a:rPr>
              <a:t>el</a:t>
            </a:r>
            <a:r>
              <a:rPr lang="en-US" sz="2692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692" dirty="0" err="1">
                <a:solidFill>
                  <a:srgbClr val="FFFFFF"/>
                </a:solidFill>
                <a:latin typeface="Montserrat"/>
              </a:rPr>
              <a:t>empleado</a:t>
            </a:r>
            <a:r>
              <a:rPr lang="en-US" sz="2692" dirty="0">
                <a:solidFill>
                  <a:srgbClr val="FFFFFF"/>
                </a:solidFill>
                <a:latin typeface="Montserrat"/>
              </a:rPr>
              <a:t>, y </a:t>
            </a:r>
            <a:r>
              <a:rPr lang="en-US" sz="2692" dirty="0" err="1">
                <a:solidFill>
                  <a:srgbClr val="FFFFFF"/>
                </a:solidFill>
                <a:latin typeface="Montserrat"/>
              </a:rPr>
              <a:t>acudir</a:t>
            </a:r>
            <a:r>
              <a:rPr lang="en-US" sz="2692" dirty="0">
                <a:solidFill>
                  <a:srgbClr val="FFFFFF"/>
                </a:solidFill>
                <a:latin typeface="Montserrat"/>
              </a:rPr>
              <a:t> al </a:t>
            </a:r>
            <a:r>
              <a:rPr lang="en-US" sz="2692" dirty="0" err="1">
                <a:solidFill>
                  <a:srgbClr val="FFFFFF"/>
                </a:solidFill>
                <a:latin typeface="Montserrat"/>
              </a:rPr>
              <a:t>centro</a:t>
            </a:r>
            <a:r>
              <a:rPr lang="en-US" sz="2692" dirty="0">
                <a:solidFill>
                  <a:srgbClr val="FFFFFF"/>
                </a:solidFill>
                <a:latin typeface="Montserrat"/>
              </a:rPr>
              <a:t> del </a:t>
            </a:r>
            <a:r>
              <a:rPr lang="en-US" sz="2692" dirty="0" err="1">
                <a:solidFill>
                  <a:srgbClr val="FFFFFF"/>
                </a:solidFill>
                <a:latin typeface="Montserrat"/>
              </a:rPr>
              <a:t>seguro</a:t>
            </a:r>
            <a:r>
              <a:rPr lang="en-US" sz="2692" dirty="0">
                <a:solidFill>
                  <a:srgbClr val="FFFFFF"/>
                </a:solidFill>
                <a:latin typeface="Montserrat"/>
              </a:rPr>
              <a:t> social para </a:t>
            </a:r>
            <a:r>
              <a:rPr lang="en-US" sz="2692" dirty="0" err="1">
                <a:solidFill>
                  <a:srgbClr val="FFFFFF"/>
                </a:solidFill>
                <a:latin typeface="Montserrat"/>
              </a:rPr>
              <a:t>recibir</a:t>
            </a:r>
            <a:r>
              <a:rPr lang="en-US" sz="2692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692" dirty="0" err="1">
                <a:solidFill>
                  <a:srgbClr val="FFFFFF"/>
                </a:solidFill>
                <a:latin typeface="Montserrat"/>
              </a:rPr>
              <a:t>el</a:t>
            </a:r>
            <a:r>
              <a:rPr lang="en-US" sz="2692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692" dirty="0" err="1">
                <a:solidFill>
                  <a:srgbClr val="FFFFFF"/>
                </a:solidFill>
                <a:latin typeface="Montserrat"/>
              </a:rPr>
              <a:t>apoyo</a:t>
            </a:r>
            <a:r>
              <a:rPr lang="en-US" sz="2692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692" dirty="0" err="1">
                <a:solidFill>
                  <a:srgbClr val="FFFFFF"/>
                </a:solidFill>
                <a:latin typeface="Montserrat"/>
              </a:rPr>
              <a:t>psicológico</a:t>
            </a:r>
            <a:r>
              <a:rPr lang="en-US" sz="2692" dirty="0">
                <a:solidFill>
                  <a:srgbClr val="FFFFFF"/>
                </a:solidFill>
                <a:latin typeface="Montserrat"/>
              </a:rPr>
              <a:t> y de </a:t>
            </a:r>
            <a:r>
              <a:rPr lang="en-US" sz="2692" dirty="0" err="1">
                <a:solidFill>
                  <a:srgbClr val="FFFFFF"/>
                </a:solidFill>
                <a:latin typeface="Montserrat"/>
              </a:rPr>
              <a:t>salud</a:t>
            </a:r>
            <a:r>
              <a:rPr lang="en-US" sz="2692" dirty="0">
                <a:solidFill>
                  <a:srgbClr val="FFFFFF"/>
                </a:solidFill>
                <a:latin typeface="Montserrat"/>
              </a:rPr>
              <a:t> para </a:t>
            </a:r>
            <a:r>
              <a:rPr lang="en-US" sz="2692" dirty="0" err="1">
                <a:solidFill>
                  <a:srgbClr val="FFFFFF"/>
                </a:solidFill>
                <a:latin typeface="Montserrat"/>
              </a:rPr>
              <a:t>toda</a:t>
            </a:r>
            <a:r>
              <a:rPr lang="en-US" sz="2692" dirty="0">
                <a:solidFill>
                  <a:srgbClr val="FFFFFF"/>
                </a:solidFill>
                <a:latin typeface="Montserrat"/>
              </a:rPr>
              <a:t> la </a:t>
            </a:r>
            <a:r>
              <a:rPr lang="en-US" sz="2692" dirty="0" err="1">
                <a:solidFill>
                  <a:srgbClr val="FFFFFF"/>
                </a:solidFill>
                <a:latin typeface="Montserrat"/>
              </a:rPr>
              <a:t>familia</a:t>
            </a:r>
            <a:r>
              <a:rPr lang="en-US" sz="2692" dirty="0">
                <a:solidFill>
                  <a:srgbClr val="FFFFFF"/>
                </a:solidFill>
                <a:latin typeface="Montserrat"/>
              </a:rPr>
              <a:t>.</a:t>
            </a:r>
          </a:p>
          <a:p>
            <a:pPr marL="581290" lvl="1" indent="-290645" algn="just">
              <a:lnSpc>
                <a:spcPts val="3769"/>
              </a:lnSpc>
              <a:buFont typeface="Arial"/>
              <a:buChar char="•"/>
            </a:pPr>
            <a:r>
              <a:rPr lang="en-US" sz="2692" dirty="0">
                <a:solidFill>
                  <a:srgbClr val="FFFFFF"/>
                </a:solidFill>
                <a:latin typeface="Montserrat"/>
              </a:rPr>
              <a:t>Se le </a:t>
            </a:r>
            <a:r>
              <a:rPr lang="en-US" sz="2692" dirty="0" err="1">
                <a:solidFill>
                  <a:srgbClr val="FFFFFF"/>
                </a:solidFill>
                <a:latin typeface="Montserrat"/>
              </a:rPr>
              <a:t>brindará</a:t>
            </a:r>
            <a:r>
              <a:rPr lang="en-US" sz="2692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692" dirty="0" err="1">
                <a:solidFill>
                  <a:srgbClr val="FFFFFF"/>
                </a:solidFill>
                <a:latin typeface="Montserrat"/>
              </a:rPr>
              <a:t>capacitación</a:t>
            </a:r>
            <a:r>
              <a:rPr lang="en-US" sz="2692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692" dirty="0" err="1">
                <a:solidFill>
                  <a:srgbClr val="FFFFFF"/>
                </a:solidFill>
                <a:latin typeface="Montserrat"/>
              </a:rPr>
              <a:t>sobre</a:t>
            </a:r>
            <a:r>
              <a:rPr lang="en-US" sz="2692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692" dirty="0" err="1">
                <a:solidFill>
                  <a:srgbClr val="FFFFFF"/>
                </a:solidFill>
                <a:latin typeface="Montserrat"/>
              </a:rPr>
              <a:t>prevención</a:t>
            </a:r>
            <a:r>
              <a:rPr lang="en-US" sz="2692" dirty="0">
                <a:solidFill>
                  <a:srgbClr val="FFFFFF"/>
                </a:solidFill>
                <a:latin typeface="Montserrat"/>
              </a:rPr>
              <a:t> familiar para </a:t>
            </a:r>
            <a:r>
              <a:rPr lang="en-US" sz="2692" dirty="0" err="1">
                <a:solidFill>
                  <a:srgbClr val="FFFFFF"/>
                </a:solidFill>
                <a:latin typeface="Montserrat"/>
              </a:rPr>
              <a:t>el</a:t>
            </a:r>
            <a:r>
              <a:rPr lang="en-US" sz="2692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692" dirty="0" err="1">
                <a:solidFill>
                  <a:srgbClr val="FFFFFF"/>
                </a:solidFill>
                <a:latin typeface="Montserrat"/>
              </a:rPr>
              <a:t>empleado</a:t>
            </a:r>
            <a:r>
              <a:rPr lang="en-US" sz="2692" dirty="0">
                <a:solidFill>
                  <a:srgbClr val="FFFFFF"/>
                </a:solidFill>
                <a:latin typeface="Montserrat"/>
              </a:rPr>
              <a:t> y </a:t>
            </a:r>
            <a:r>
              <a:rPr lang="en-US" sz="2692" dirty="0" err="1">
                <a:solidFill>
                  <a:srgbClr val="FFFFFF"/>
                </a:solidFill>
                <a:latin typeface="Montserrat"/>
              </a:rPr>
              <a:t>familia</a:t>
            </a:r>
            <a:r>
              <a:rPr lang="en-US" sz="2692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692" dirty="0" err="1">
                <a:solidFill>
                  <a:srgbClr val="FFFFFF"/>
                </a:solidFill>
                <a:latin typeface="Montserrat"/>
              </a:rPr>
              <a:t>por</a:t>
            </a:r>
            <a:r>
              <a:rPr lang="en-US" sz="2692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692" dirty="0" err="1">
                <a:solidFill>
                  <a:srgbClr val="FFFFFF"/>
                </a:solidFill>
                <a:latin typeface="Montserrat"/>
              </a:rPr>
              <a:t>parte</a:t>
            </a:r>
            <a:r>
              <a:rPr lang="en-US" sz="2692" dirty="0">
                <a:solidFill>
                  <a:srgbClr val="FFFFFF"/>
                </a:solidFill>
                <a:latin typeface="Montserrat"/>
              </a:rPr>
              <a:t> del </a:t>
            </a:r>
            <a:r>
              <a:rPr lang="en-US" sz="2692" dirty="0" err="1">
                <a:solidFill>
                  <a:srgbClr val="FFFFFF"/>
                </a:solidFill>
                <a:latin typeface="Montserrat"/>
              </a:rPr>
              <a:t>equipo</a:t>
            </a:r>
            <a:r>
              <a:rPr lang="en-US" sz="2692" dirty="0">
                <a:solidFill>
                  <a:srgbClr val="FFFFFF"/>
                </a:solidFill>
                <a:latin typeface="Montserrat"/>
              </a:rPr>
              <a:t> de </a:t>
            </a:r>
            <a:r>
              <a:rPr lang="en-US" sz="2692" dirty="0" err="1">
                <a:solidFill>
                  <a:srgbClr val="FFFFFF"/>
                </a:solidFill>
                <a:latin typeface="Montserrat"/>
              </a:rPr>
              <a:t>seguridad</a:t>
            </a:r>
            <a:endParaRPr lang="en-US" sz="2692" dirty="0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42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>
            <a:extLst>
              <a:ext uri="{FF2B5EF4-FFF2-40B4-BE49-F238E27FC236}">
                <a16:creationId xmlns:a16="http://schemas.microsoft.com/office/drawing/2014/main" id="{64BDDF67-FFD2-76C1-1F02-390AB4B373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20" name="TextBox 3">
            <a:extLst>
              <a:ext uri="{FF2B5EF4-FFF2-40B4-BE49-F238E27FC236}">
                <a16:creationId xmlns:a16="http://schemas.microsoft.com/office/drawing/2014/main" id="{06FB37BD-B2D6-58D1-1F13-A9901D2EF2AE}"/>
              </a:ext>
            </a:extLst>
          </p:cNvPr>
          <p:cNvSpPr txBox="1"/>
          <p:nvPr/>
        </p:nvSpPr>
        <p:spPr>
          <a:xfrm>
            <a:off x="7234941" y="2467324"/>
            <a:ext cx="10024359" cy="19816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7806"/>
              </a:lnSpc>
            </a:pPr>
            <a:r>
              <a:rPr lang="en-US" sz="6195" dirty="0">
                <a:solidFill>
                  <a:srgbClr val="FFFFFF"/>
                </a:solidFill>
                <a:latin typeface="Montserrat Extra-Bold"/>
              </a:rPr>
              <a:t>RECOMENDACIONES A LA FAMILIA</a:t>
            </a:r>
          </a:p>
        </p:txBody>
      </p:sp>
      <p:sp>
        <p:nvSpPr>
          <p:cNvPr id="21" name="TextBox 17">
            <a:extLst>
              <a:ext uri="{FF2B5EF4-FFF2-40B4-BE49-F238E27FC236}">
                <a16:creationId xmlns:a16="http://schemas.microsoft.com/office/drawing/2014/main" id="{6BA2699F-A74B-FE16-4208-EE050B554EFF}"/>
              </a:ext>
            </a:extLst>
          </p:cNvPr>
          <p:cNvSpPr txBox="1"/>
          <p:nvPr/>
        </p:nvSpPr>
        <p:spPr>
          <a:xfrm>
            <a:off x="6459386" y="4891944"/>
            <a:ext cx="11048167" cy="33129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81290" lvl="1" indent="-290645" algn="just">
              <a:lnSpc>
                <a:spcPts val="3769"/>
              </a:lnSpc>
              <a:buFont typeface="Arial"/>
              <a:buChar char="•"/>
            </a:pPr>
            <a:r>
              <a:rPr lang="en-US" sz="2692" dirty="0" err="1">
                <a:solidFill>
                  <a:srgbClr val="FFFFFF"/>
                </a:solidFill>
                <a:latin typeface="Montserrat"/>
              </a:rPr>
              <a:t>Cerrar</a:t>
            </a:r>
            <a:r>
              <a:rPr lang="en-US" sz="2692" dirty="0">
                <a:solidFill>
                  <a:srgbClr val="FFFFFF"/>
                </a:solidFill>
                <a:latin typeface="Montserrat"/>
              </a:rPr>
              <a:t> la </a:t>
            </a:r>
            <a:r>
              <a:rPr lang="en-US" sz="2692" dirty="0" err="1">
                <a:solidFill>
                  <a:srgbClr val="FFFFFF"/>
                </a:solidFill>
                <a:latin typeface="Montserrat"/>
              </a:rPr>
              <a:t>denuncia</a:t>
            </a:r>
            <a:r>
              <a:rPr lang="en-US" sz="2692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692" dirty="0" err="1">
                <a:solidFill>
                  <a:srgbClr val="FFFFFF"/>
                </a:solidFill>
                <a:latin typeface="Montserrat"/>
              </a:rPr>
              <a:t>por</a:t>
            </a:r>
            <a:r>
              <a:rPr lang="en-US" sz="2692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692" dirty="0" err="1">
                <a:solidFill>
                  <a:srgbClr val="FFFFFF"/>
                </a:solidFill>
                <a:latin typeface="Montserrat"/>
              </a:rPr>
              <a:t>parte</a:t>
            </a:r>
            <a:r>
              <a:rPr lang="en-US" sz="2692" dirty="0">
                <a:solidFill>
                  <a:srgbClr val="FFFFFF"/>
                </a:solidFill>
                <a:latin typeface="Montserrat"/>
              </a:rPr>
              <a:t> del </a:t>
            </a:r>
            <a:r>
              <a:rPr lang="en-US" sz="2692" dirty="0" err="1">
                <a:solidFill>
                  <a:srgbClr val="FFFFFF"/>
                </a:solidFill>
                <a:latin typeface="Montserrat"/>
              </a:rPr>
              <a:t>empleado</a:t>
            </a:r>
            <a:r>
              <a:rPr lang="en-US" sz="2692" dirty="0">
                <a:solidFill>
                  <a:srgbClr val="FFFFFF"/>
                </a:solidFill>
                <a:latin typeface="Montserrat"/>
              </a:rPr>
              <a:t> para </a:t>
            </a:r>
            <a:r>
              <a:rPr lang="en-US" sz="2692" dirty="0" err="1">
                <a:solidFill>
                  <a:srgbClr val="FFFFFF"/>
                </a:solidFill>
                <a:latin typeface="Montserrat"/>
              </a:rPr>
              <a:t>dar</a:t>
            </a:r>
            <a:r>
              <a:rPr lang="en-US" sz="2692" dirty="0">
                <a:solidFill>
                  <a:srgbClr val="FFFFFF"/>
                </a:solidFill>
                <a:latin typeface="Montserrat"/>
              </a:rPr>
              <a:t> la </a:t>
            </a:r>
            <a:r>
              <a:rPr lang="en-US" sz="2692" dirty="0" err="1">
                <a:solidFill>
                  <a:srgbClr val="FFFFFF"/>
                </a:solidFill>
                <a:latin typeface="Montserrat"/>
              </a:rPr>
              <a:t>información</a:t>
            </a:r>
            <a:r>
              <a:rPr lang="en-US" sz="2692" dirty="0">
                <a:solidFill>
                  <a:srgbClr val="FFFFFF"/>
                </a:solidFill>
                <a:latin typeface="Montserrat"/>
              </a:rPr>
              <a:t> de les </a:t>
            </a:r>
            <a:r>
              <a:rPr lang="en-US" sz="2692" dirty="0" err="1">
                <a:solidFill>
                  <a:srgbClr val="FFFFFF"/>
                </a:solidFill>
                <a:latin typeface="Montserrat"/>
              </a:rPr>
              <a:t>hechos</a:t>
            </a:r>
            <a:r>
              <a:rPr lang="en-US" sz="2692" dirty="0">
                <a:solidFill>
                  <a:srgbClr val="FFFFFF"/>
                </a:solidFill>
                <a:latin typeface="Montserrat"/>
              </a:rPr>
              <a:t> y </a:t>
            </a:r>
            <a:r>
              <a:rPr lang="en-US" sz="2692" dirty="0" err="1">
                <a:solidFill>
                  <a:srgbClr val="FFFFFF"/>
                </a:solidFill>
                <a:latin typeface="Montserrat"/>
              </a:rPr>
              <a:t>datos</a:t>
            </a:r>
            <a:r>
              <a:rPr lang="en-US" sz="2692" dirty="0">
                <a:solidFill>
                  <a:srgbClr val="FFFFFF"/>
                </a:solidFill>
                <a:latin typeface="Montserrat"/>
              </a:rPr>
              <a:t>.</a:t>
            </a:r>
          </a:p>
          <a:p>
            <a:pPr marL="581290" lvl="1" indent="-290645" algn="just">
              <a:lnSpc>
                <a:spcPts val="3769"/>
              </a:lnSpc>
              <a:buFont typeface="Arial"/>
              <a:buChar char="•"/>
            </a:pPr>
            <a:r>
              <a:rPr lang="en-US" sz="2692" dirty="0">
                <a:solidFill>
                  <a:srgbClr val="FFFFFF"/>
                </a:solidFill>
                <a:latin typeface="Montserrat"/>
              </a:rPr>
              <a:t>Tomar </a:t>
            </a:r>
            <a:r>
              <a:rPr lang="en-US" sz="2692" dirty="0" err="1">
                <a:solidFill>
                  <a:srgbClr val="FFFFFF"/>
                </a:solidFill>
                <a:latin typeface="Montserrat"/>
              </a:rPr>
              <a:t>el</a:t>
            </a:r>
            <a:r>
              <a:rPr lang="en-US" sz="2692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692" dirty="0" err="1">
                <a:solidFill>
                  <a:srgbClr val="FFFFFF"/>
                </a:solidFill>
                <a:latin typeface="Montserrat"/>
              </a:rPr>
              <a:t>apoyo</a:t>
            </a:r>
            <a:r>
              <a:rPr lang="en-US" sz="2692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692" dirty="0" err="1">
                <a:solidFill>
                  <a:srgbClr val="FFFFFF"/>
                </a:solidFill>
                <a:latin typeface="Montserrat"/>
              </a:rPr>
              <a:t>psicológico</a:t>
            </a:r>
            <a:r>
              <a:rPr lang="en-US" sz="2692" dirty="0">
                <a:solidFill>
                  <a:srgbClr val="FFFFFF"/>
                </a:solidFill>
                <a:latin typeface="Montserrat"/>
              </a:rPr>
              <a:t> que </a:t>
            </a:r>
            <a:r>
              <a:rPr lang="en-US" sz="2692" dirty="0" err="1">
                <a:solidFill>
                  <a:srgbClr val="FFFFFF"/>
                </a:solidFill>
                <a:latin typeface="Montserrat"/>
              </a:rPr>
              <a:t>brinda</a:t>
            </a:r>
            <a:r>
              <a:rPr lang="en-US" sz="2692" dirty="0">
                <a:solidFill>
                  <a:srgbClr val="FFFFFF"/>
                </a:solidFill>
                <a:latin typeface="Montserrat"/>
              </a:rPr>
              <a:t> la </a:t>
            </a:r>
            <a:r>
              <a:rPr lang="en-US" sz="2692" dirty="0" err="1">
                <a:solidFill>
                  <a:srgbClr val="FFFFFF"/>
                </a:solidFill>
                <a:latin typeface="Montserrat"/>
              </a:rPr>
              <a:t>empresa</a:t>
            </a:r>
            <a:r>
              <a:rPr lang="en-US" sz="2692" dirty="0">
                <a:solidFill>
                  <a:srgbClr val="FFFFFF"/>
                </a:solidFill>
                <a:latin typeface="Montserrat"/>
              </a:rPr>
              <a:t> para </a:t>
            </a:r>
            <a:r>
              <a:rPr lang="en-US" sz="2692" dirty="0" err="1">
                <a:solidFill>
                  <a:srgbClr val="FFFFFF"/>
                </a:solidFill>
                <a:latin typeface="Montserrat"/>
              </a:rPr>
              <a:t>el</a:t>
            </a:r>
            <a:r>
              <a:rPr lang="en-US" sz="2692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692" dirty="0" err="1">
                <a:solidFill>
                  <a:srgbClr val="FFFFFF"/>
                </a:solidFill>
                <a:latin typeface="Montserrat"/>
              </a:rPr>
              <a:t>empleado</a:t>
            </a:r>
            <a:r>
              <a:rPr lang="en-US" sz="2692" dirty="0">
                <a:solidFill>
                  <a:srgbClr val="FFFFFF"/>
                </a:solidFill>
                <a:latin typeface="Montserrat"/>
              </a:rPr>
              <a:t>, y </a:t>
            </a:r>
            <a:r>
              <a:rPr lang="en-US" sz="2692" dirty="0" err="1">
                <a:solidFill>
                  <a:srgbClr val="FFFFFF"/>
                </a:solidFill>
                <a:latin typeface="Montserrat"/>
              </a:rPr>
              <a:t>acudir</a:t>
            </a:r>
            <a:r>
              <a:rPr lang="en-US" sz="2692" dirty="0">
                <a:solidFill>
                  <a:srgbClr val="FFFFFF"/>
                </a:solidFill>
                <a:latin typeface="Montserrat"/>
              </a:rPr>
              <a:t> al </a:t>
            </a:r>
            <a:r>
              <a:rPr lang="en-US" sz="2692" dirty="0" err="1">
                <a:solidFill>
                  <a:srgbClr val="FFFFFF"/>
                </a:solidFill>
                <a:latin typeface="Montserrat"/>
              </a:rPr>
              <a:t>centro</a:t>
            </a:r>
            <a:r>
              <a:rPr lang="en-US" sz="2692" dirty="0">
                <a:solidFill>
                  <a:srgbClr val="FFFFFF"/>
                </a:solidFill>
                <a:latin typeface="Montserrat"/>
              </a:rPr>
              <a:t> del </a:t>
            </a:r>
            <a:r>
              <a:rPr lang="en-US" sz="2692" dirty="0" err="1">
                <a:solidFill>
                  <a:srgbClr val="FFFFFF"/>
                </a:solidFill>
                <a:latin typeface="Montserrat"/>
              </a:rPr>
              <a:t>seguro</a:t>
            </a:r>
            <a:r>
              <a:rPr lang="en-US" sz="2692" dirty="0">
                <a:solidFill>
                  <a:srgbClr val="FFFFFF"/>
                </a:solidFill>
                <a:latin typeface="Montserrat"/>
              </a:rPr>
              <a:t> social para </a:t>
            </a:r>
            <a:r>
              <a:rPr lang="en-US" sz="2692" dirty="0" err="1">
                <a:solidFill>
                  <a:srgbClr val="FFFFFF"/>
                </a:solidFill>
                <a:latin typeface="Montserrat"/>
              </a:rPr>
              <a:t>recibir</a:t>
            </a:r>
            <a:r>
              <a:rPr lang="en-US" sz="2692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692" dirty="0" err="1">
                <a:solidFill>
                  <a:srgbClr val="FFFFFF"/>
                </a:solidFill>
                <a:latin typeface="Montserrat"/>
              </a:rPr>
              <a:t>el</a:t>
            </a:r>
            <a:r>
              <a:rPr lang="en-US" sz="2692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692" dirty="0" err="1">
                <a:solidFill>
                  <a:srgbClr val="FFFFFF"/>
                </a:solidFill>
                <a:latin typeface="Montserrat"/>
              </a:rPr>
              <a:t>apoyo</a:t>
            </a:r>
            <a:r>
              <a:rPr lang="en-US" sz="2692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692" dirty="0" err="1">
                <a:solidFill>
                  <a:srgbClr val="FFFFFF"/>
                </a:solidFill>
                <a:latin typeface="Montserrat"/>
              </a:rPr>
              <a:t>psicológico</a:t>
            </a:r>
            <a:r>
              <a:rPr lang="en-US" sz="2692" dirty="0">
                <a:solidFill>
                  <a:srgbClr val="FFFFFF"/>
                </a:solidFill>
                <a:latin typeface="Montserrat"/>
              </a:rPr>
              <a:t> y de </a:t>
            </a:r>
            <a:r>
              <a:rPr lang="en-US" sz="2692" dirty="0" err="1">
                <a:solidFill>
                  <a:srgbClr val="FFFFFF"/>
                </a:solidFill>
                <a:latin typeface="Montserrat"/>
              </a:rPr>
              <a:t>salud</a:t>
            </a:r>
            <a:r>
              <a:rPr lang="en-US" sz="2692" dirty="0">
                <a:solidFill>
                  <a:srgbClr val="FFFFFF"/>
                </a:solidFill>
                <a:latin typeface="Montserrat"/>
              </a:rPr>
              <a:t> para </a:t>
            </a:r>
            <a:r>
              <a:rPr lang="en-US" sz="2692" dirty="0" err="1">
                <a:solidFill>
                  <a:srgbClr val="FFFFFF"/>
                </a:solidFill>
                <a:latin typeface="Montserrat"/>
              </a:rPr>
              <a:t>toda</a:t>
            </a:r>
            <a:r>
              <a:rPr lang="en-US" sz="2692" dirty="0">
                <a:solidFill>
                  <a:srgbClr val="FFFFFF"/>
                </a:solidFill>
                <a:latin typeface="Montserrat"/>
              </a:rPr>
              <a:t> la </a:t>
            </a:r>
            <a:r>
              <a:rPr lang="en-US" sz="2692" dirty="0" err="1">
                <a:solidFill>
                  <a:srgbClr val="FFFFFF"/>
                </a:solidFill>
                <a:latin typeface="Montserrat"/>
              </a:rPr>
              <a:t>familia</a:t>
            </a:r>
            <a:r>
              <a:rPr lang="en-US" sz="2692" dirty="0">
                <a:solidFill>
                  <a:srgbClr val="FFFFFF"/>
                </a:solidFill>
                <a:latin typeface="Montserrat"/>
              </a:rPr>
              <a:t>.</a:t>
            </a:r>
          </a:p>
          <a:p>
            <a:pPr marL="581290" lvl="1" indent="-290645" algn="just">
              <a:lnSpc>
                <a:spcPts val="3769"/>
              </a:lnSpc>
              <a:buFont typeface="Arial"/>
              <a:buChar char="•"/>
            </a:pPr>
            <a:r>
              <a:rPr lang="en-US" sz="2692" dirty="0">
                <a:solidFill>
                  <a:srgbClr val="FFFFFF"/>
                </a:solidFill>
                <a:latin typeface="Montserrat"/>
              </a:rPr>
              <a:t>Se le </a:t>
            </a:r>
            <a:r>
              <a:rPr lang="en-US" sz="2692" dirty="0" err="1">
                <a:solidFill>
                  <a:srgbClr val="FFFFFF"/>
                </a:solidFill>
                <a:latin typeface="Montserrat"/>
              </a:rPr>
              <a:t>brindará</a:t>
            </a:r>
            <a:r>
              <a:rPr lang="en-US" sz="2692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692" dirty="0" err="1">
                <a:solidFill>
                  <a:srgbClr val="FFFFFF"/>
                </a:solidFill>
                <a:latin typeface="Montserrat"/>
              </a:rPr>
              <a:t>capacitación</a:t>
            </a:r>
            <a:r>
              <a:rPr lang="en-US" sz="2692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692" dirty="0" err="1">
                <a:solidFill>
                  <a:srgbClr val="FFFFFF"/>
                </a:solidFill>
                <a:latin typeface="Montserrat"/>
              </a:rPr>
              <a:t>sobre</a:t>
            </a:r>
            <a:r>
              <a:rPr lang="en-US" sz="2692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692" dirty="0" err="1">
                <a:solidFill>
                  <a:srgbClr val="FFFFFF"/>
                </a:solidFill>
                <a:latin typeface="Montserrat"/>
              </a:rPr>
              <a:t>prevención</a:t>
            </a:r>
            <a:r>
              <a:rPr lang="en-US" sz="2692" dirty="0">
                <a:solidFill>
                  <a:srgbClr val="FFFFFF"/>
                </a:solidFill>
                <a:latin typeface="Montserrat"/>
              </a:rPr>
              <a:t> familiar para </a:t>
            </a:r>
            <a:r>
              <a:rPr lang="en-US" sz="2692" dirty="0" err="1">
                <a:solidFill>
                  <a:srgbClr val="FFFFFF"/>
                </a:solidFill>
                <a:latin typeface="Montserrat"/>
              </a:rPr>
              <a:t>el</a:t>
            </a:r>
            <a:r>
              <a:rPr lang="en-US" sz="2692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692" dirty="0" err="1">
                <a:solidFill>
                  <a:srgbClr val="FFFFFF"/>
                </a:solidFill>
                <a:latin typeface="Montserrat"/>
              </a:rPr>
              <a:t>empleado</a:t>
            </a:r>
            <a:r>
              <a:rPr lang="en-US" sz="2692" dirty="0">
                <a:solidFill>
                  <a:srgbClr val="FFFFFF"/>
                </a:solidFill>
                <a:latin typeface="Montserrat"/>
              </a:rPr>
              <a:t> y </a:t>
            </a:r>
            <a:r>
              <a:rPr lang="en-US" sz="2692" dirty="0" err="1">
                <a:solidFill>
                  <a:srgbClr val="FFFFFF"/>
                </a:solidFill>
                <a:latin typeface="Montserrat"/>
              </a:rPr>
              <a:t>familia</a:t>
            </a:r>
            <a:r>
              <a:rPr lang="en-US" sz="2692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692" dirty="0" err="1">
                <a:solidFill>
                  <a:srgbClr val="FFFFFF"/>
                </a:solidFill>
                <a:latin typeface="Montserrat"/>
              </a:rPr>
              <a:t>por</a:t>
            </a:r>
            <a:r>
              <a:rPr lang="en-US" sz="2692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692" dirty="0" err="1">
                <a:solidFill>
                  <a:srgbClr val="FFFFFF"/>
                </a:solidFill>
                <a:latin typeface="Montserrat"/>
              </a:rPr>
              <a:t>parte</a:t>
            </a:r>
            <a:r>
              <a:rPr lang="en-US" sz="2692" dirty="0">
                <a:solidFill>
                  <a:srgbClr val="FFFFFF"/>
                </a:solidFill>
                <a:latin typeface="Montserrat"/>
              </a:rPr>
              <a:t> del </a:t>
            </a:r>
            <a:r>
              <a:rPr lang="en-US" sz="2692" dirty="0" err="1">
                <a:solidFill>
                  <a:srgbClr val="FFFFFF"/>
                </a:solidFill>
                <a:latin typeface="Montserrat"/>
              </a:rPr>
              <a:t>equipo</a:t>
            </a:r>
            <a:r>
              <a:rPr lang="en-US" sz="2692" dirty="0">
                <a:solidFill>
                  <a:srgbClr val="FFFFFF"/>
                </a:solidFill>
                <a:latin typeface="Montserrat"/>
              </a:rPr>
              <a:t> de </a:t>
            </a:r>
            <a:r>
              <a:rPr lang="en-US" sz="2692" dirty="0" err="1">
                <a:solidFill>
                  <a:srgbClr val="FFFFFF"/>
                </a:solidFill>
                <a:latin typeface="Montserrat"/>
              </a:rPr>
              <a:t>seguridad</a:t>
            </a:r>
            <a:endParaRPr lang="en-US" sz="2692" dirty="0">
              <a:solidFill>
                <a:srgbClr val="FFFFFF"/>
              </a:solidFill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6523025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42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167644" y="0"/>
            <a:ext cx="9906457" cy="10287000"/>
            <a:chOff x="0" y="0"/>
            <a:chExt cx="3351073" cy="3479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351073" cy="3479800"/>
            </a:xfrm>
            <a:custGeom>
              <a:avLst/>
              <a:gdLst/>
              <a:ahLst/>
              <a:cxnLst/>
              <a:rect l="l" t="t" r="r" b="b"/>
              <a:pathLst>
                <a:path w="3351073" h="3479800">
                  <a:moveTo>
                    <a:pt x="0" y="0"/>
                  </a:moveTo>
                  <a:lnTo>
                    <a:pt x="3351073" y="0"/>
                  </a:lnTo>
                  <a:lnTo>
                    <a:pt x="3351073" y="3479800"/>
                  </a:lnTo>
                  <a:lnTo>
                    <a:pt x="0" y="34798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4387899" y="4645724"/>
            <a:ext cx="7792552" cy="11193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26"/>
              </a:lnSpc>
            </a:pPr>
            <a:r>
              <a:rPr lang="en-US" sz="8200" u="sng">
                <a:solidFill>
                  <a:srgbClr val="000000"/>
                </a:solidFill>
                <a:latin typeface="Telegraf Bold"/>
              </a:rPr>
              <a:t>Gracias</a:t>
            </a:r>
          </a:p>
        </p:txBody>
      </p:sp>
      <p:sp>
        <p:nvSpPr>
          <p:cNvPr id="5" name="AutoShape 5"/>
          <p:cNvSpPr/>
          <p:nvPr/>
        </p:nvSpPr>
        <p:spPr>
          <a:xfrm>
            <a:off x="4148587" y="9239250"/>
            <a:ext cx="8031864" cy="0"/>
          </a:xfrm>
          <a:prstGeom prst="line">
            <a:avLst/>
          </a:prstGeom>
          <a:ln w="19050" cap="flat">
            <a:solidFill>
              <a:srgbClr val="16429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AutoShape 6"/>
          <p:cNvSpPr/>
          <p:nvPr/>
        </p:nvSpPr>
        <p:spPr>
          <a:xfrm>
            <a:off x="4148587" y="1254379"/>
            <a:ext cx="8031864" cy="0"/>
          </a:xfrm>
          <a:prstGeom prst="line">
            <a:avLst/>
          </a:prstGeom>
          <a:ln w="19050" cap="flat">
            <a:solidFill>
              <a:srgbClr val="16429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7" name="Group 7"/>
          <p:cNvGrpSpPr/>
          <p:nvPr/>
        </p:nvGrpSpPr>
        <p:grpSpPr>
          <a:xfrm>
            <a:off x="391351" y="345999"/>
            <a:ext cx="1521188" cy="1521188"/>
            <a:chOff x="0" y="0"/>
            <a:chExt cx="2028250" cy="2028250"/>
          </a:xfrm>
        </p:grpSpPr>
        <p:grpSp>
          <p:nvGrpSpPr>
            <p:cNvPr id="8" name="Group 8"/>
            <p:cNvGrpSpPr/>
            <p:nvPr/>
          </p:nvGrpSpPr>
          <p:grpSpPr>
            <a:xfrm>
              <a:off x="0" y="0"/>
              <a:ext cx="2028250" cy="2028250"/>
              <a:chOff x="0" y="0"/>
              <a:chExt cx="812800" cy="8128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263E51"/>
              </a:solidFill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54"/>
                  </a:lnSpc>
                </a:pPr>
                <a:endParaRPr/>
              </a:p>
            </p:txBody>
          </p:sp>
        </p:grpSp>
        <p:grpSp>
          <p:nvGrpSpPr>
            <p:cNvPr id="11" name="Group 11"/>
            <p:cNvGrpSpPr/>
            <p:nvPr/>
          </p:nvGrpSpPr>
          <p:grpSpPr>
            <a:xfrm>
              <a:off x="144642" y="150461"/>
              <a:ext cx="1727329" cy="1727329"/>
              <a:chOff x="0" y="0"/>
              <a:chExt cx="812800" cy="81280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54"/>
                  </a:lnSpc>
                </a:pPr>
                <a:endParaRPr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708796" y="769120"/>
              <a:ext cx="483658" cy="483658"/>
              <a:chOff x="0" y="0"/>
              <a:chExt cx="812800" cy="8128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284E83"/>
              </a:solidFill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54"/>
                  </a:lnSpc>
                </a:pPr>
                <a:endParaRPr/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771</Words>
  <Application>Microsoft Office PowerPoint</Application>
  <PresentationFormat>Personalizado</PresentationFormat>
  <Paragraphs>112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28" baseType="lpstr">
      <vt:lpstr>Poppins Medium</vt:lpstr>
      <vt:lpstr>Calibri</vt:lpstr>
      <vt:lpstr>Telegraf</vt:lpstr>
      <vt:lpstr>Barlow Medium Bold</vt:lpstr>
      <vt:lpstr>Oswald Bold</vt:lpstr>
      <vt:lpstr>Montserrat Extra-Bold</vt:lpstr>
      <vt:lpstr>Montserrat Bold</vt:lpstr>
      <vt:lpstr>Aileron Regular Bold</vt:lpstr>
      <vt:lpstr>Barlow Medium</vt:lpstr>
      <vt:lpstr>HK Grotesk Light</vt:lpstr>
      <vt:lpstr>Arial</vt:lpstr>
      <vt:lpstr>Oswald</vt:lpstr>
      <vt:lpstr>Aileron Regular</vt:lpstr>
      <vt:lpstr>Montserrat</vt:lpstr>
      <vt:lpstr>Aileron Heavy</vt:lpstr>
      <vt:lpstr>Barlow Bold</vt:lpstr>
      <vt:lpstr>Telegraf Bold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Azul Blanco Procesos Paso a Paso Gráfico Presentación</dc:title>
  <dc:creator>Joel Razo</dc:creator>
  <cp:lastModifiedBy>Joel Razo</cp:lastModifiedBy>
  <cp:revision>2</cp:revision>
  <dcterms:created xsi:type="dcterms:W3CDTF">2006-08-16T00:00:00Z</dcterms:created>
  <dcterms:modified xsi:type="dcterms:W3CDTF">2023-03-07T23:00:49Z</dcterms:modified>
  <dc:identifier>DAFcdSUUb1A</dc:identifier>
</cp:coreProperties>
</file>